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handoutMasterIdLst>
    <p:handoutMasterId r:id="rId14"/>
  </p:handoutMasterIdLst>
  <p:sldIdLst>
    <p:sldId id="261" r:id="rId2"/>
    <p:sldId id="278" r:id="rId3"/>
    <p:sldId id="280" r:id="rId4"/>
    <p:sldId id="265" r:id="rId5"/>
    <p:sldId id="270" r:id="rId6"/>
    <p:sldId id="281" r:id="rId7"/>
    <p:sldId id="282" r:id="rId8"/>
    <p:sldId id="283" r:id="rId9"/>
    <p:sldId id="284" r:id="rId10"/>
    <p:sldId id="273" r:id="rId11"/>
    <p:sldId id="277"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1627" autoAdjust="0"/>
  </p:normalViewPr>
  <p:slideViewPr>
    <p:cSldViewPr>
      <p:cViewPr varScale="1">
        <p:scale>
          <a:sx n="86" d="100"/>
          <a:sy n="86" d="100"/>
        </p:scale>
        <p:origin x="13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1. Disturbance has been identified by Natural England as a generic issue across many European Marine Sites (see Coyle &amp; Wiggins 2010), and can be an issue for a range of species. During the winter/passage periods there can be high numbers of birds present, and competition for food and resources (</a:t>
            </a:r>
            <a:r>
              <a:rPr lang="en-GB" dirty="0" err="1"/>
              <a:t>Caldow</a:t>
            </a:r>
            <a:r>
              <a:rPr lang="en-GB" dirty="0"/>
              <a:t> </a:t>
            </a:r>
            <a:r>
              <a:rPr lang="en-GB" i="1" dirty="0"/>
              <a:t>et al. </a:t>
            </a:r>
            <a:r>
              <a:rPr lang="en-GB" dirty="0"/>
              <a:t>1999; Goss-Custard </a:t>
            </a:r>
            <a:r>
              <a:rPr lang="en-GB" i="1" dirty="0"/>
              <a:t>et al. </a:t>
            </a:r>
            <a:r>
              <a:rPr lang="en-GB" dirty="0"/>
              <a:t>2002, 2006; </a:t>
            </a:r>
            <a:r>
              <a:rPr lang="en-GB" dirty="0" err="1"/>
              <a:t>Stillman</a:t>
            </a:r>
            <a:r>
              <a:rPr lang="en-GB" dirty="0"/>
              <a:t> </a:t>
            </a:r>
            <a:r>
              <a:rPr lang="en-GB" i="1" dirty="0"/>
              <a:t>et al. </a:t>
            </a:r>
            <a:r>
              <a:rPr lang="en-GB" dirty="0"/>
              <a:t>2007). Disturbance to wintering and passage waterfowl can result in: </a:t>
            </a:r>
          </a:p>
          <a:p>
            <a:pPr>
              <a:defRPr/>
            </a:pPr>
            <a:endParaRPr lang="en-GB" dirty="0"/>
          </a:p>
          <a:p>
            <a:pPr marL="171450" indent="-171450">
              <a:buFont typeface="Arial" panose="020B0604020202020204" pitchFamily="34" charset="0"/>
              <a:buChar char="•"/>
              <a:defRPr/>
            </a:pPr>
            <a:r>
              <a:rPr lang="en-GB" dirty="0"/>
              <a:t>A reduction in the time spent feeding due to repeated flushing/increased vigilance (Fitzpatrick &amp; </a:t>
            </a:r>
            <a:r>
              <a:rPr lang="en-GB" dirty="0" err="1"/>
              <a:t>Bouchez</a:t>
            </a:r>
            <a:r>
              <a:rPr lang="en-GB" dirty="0"/>
              <a:t> 1998; </a:t>
            </a:r>
            <a:r>
              <a:rPr lang="en-GB" dirty="0" err="1"/>
              <a:t>Stillman</a:t>
            </a:r>
            <a:r>
              <a:rPr lang="en-GB" dirty="0"/>
              <a:t> &amp; Goss-Custard 2002; Bright </a:t>
            </a:r>
            <a:r>
              <a:rPr lang="en-GB" i="1" dirty="0"/>
              <a:t>et al. </a:t>
            </a:r>
            <a:r>
              <a:rPr lang="en-GB" dirty="0"/>
              <a:t>2003; Thomas, </a:t>
            </a:r>
            <a:r>
              <a:rPr lang="en-GB" dirty="0" err="1"/>
              <a:t>Kvitek</a:t>
            </a:r>
            <a:r>
              <a:rPr lang="en-GB" dirty="0"/>
              <a:t> &amp; </a:t>
            </a:r>
            <a:r>
              <a:rPr lang="en-GB" dirty="0" err="1"/>
              <a:t>Bretz</a:t>
            </a:r>
            <a:r>
              <a:rPr lang="en-GB" dirty="0"/>
              <a:t> 2003; </a:t>
            </a:r>
            <a:r>
              <a:rPr lang="en-GB" dirty="0" err="1"/>
              <a:t>Yasué</a:t>
            </a:r>
            <a:r>
              <a:rPr lang="en-GB" dirty="0"/>
              <a:t> 2005) </a:t>
            </a:r>
          </a:p>
          <a:p>
            <a:pPr marL="171450" indent="-171450">
              <a:buFont typeface="Arial" panose="020B0604020202020204" pitchFamily="34" charset="0"/>
              <a:buChar char="•"/>
              <a:defRPr/>
            </a:pPr>
            <a:r>
              <a:rPr lang="en-GB" dirty="0"/>
              <a:t>Increased energetic costs (Stock &amp; </a:t>
            </a:r>
            <a:r>
              <a:rPr lang="en-GB" dirty="0" err="1"/>
              <a:t>Hofeditz</a:t>
            </a:r>
            <a:r>
              <a:rPr lang="en-GB" dirty="0"/>
              <a:t> 1997; </a:t>
            </a:r>
            <a:r>
              <a:rPr lang="en-GB" dirty="0" err="1"/>
              <a:t>Nolet</a:t>
            </a:r>
            <a:r>
              <a:rPr lang="en-GB" dirty="0"/>
              <a:t> </a:t>
            </a:r>
            <a:r>
              <a:rPr lang="en-GB" i="1" dirty="0"/>
              <a:t>et al. </a:t>
            </a:r>
            <a:r>
              <a:rPr lang="en-GB" dirty="0"/>
              <a:t>2002) </a:t>
            </a:r>
          </a:p>
          <a:p>
            <a:pPr marL="171450" indent="-171450">
              <a:buFont typeface="Arial" panose="020B0604020202020204" pitchFamily="34" charset="0"/>
              <a:buChar char="•"/>
              <a:defRPr/>
            </a:pPr>
            <a:r>
              <a:rPr lang="en-GB" dirty="0"/>
              <a:t>Avoidance of areas of otherwise suitable habitat, potentially with birds feeding at poorer quality locations (Cryer </a:t>
            </a:r>
            <a:r>
              <a:rPr lang="en-GB" i="1" dirty="0"/>
              <a:t>et al. </a:t>
            </a:r>
            <a:r>
              <a:rPr lang="en-GB" dirty="0"/>
              <a:t>1987; Gill 1996; Burton </a:t>
            </a:r>
            <a:r>
              <a:rPr lang="en-GB" i="1" dirty="0"/>
              <a:t>et al. </a:t>
            </a:r>
            <a:r>
              <a:rPr lang="en-GB" dirty="0"/>
              <a:t>2002; Burton, </a:t>
            </a:r>
            <a:r>
              <a:rPr lang="en-GB" dirty="0" err="1"/>
              <a:t>Rehfisch</a:t>
            </a:r>
            <a:r>
              <a:rPr lang="en-GB" dirty="0"/>
              <a:t> &amp; Clark 2002) </a:t>
            </a:r>
          </a:p>
          <a:p>
            <a:pPr marL="171450" indent="-171450">
              <a:buFont typeface="Arial" panose="020B0604020202020204" pitchFamily="34" charset="0"/>
              <a:buChar char="•"/>
              <a:defRPr/>
            </a:pPr>
            <a:r>
              <a:rPr lang="en-GB" dirty="0"/>
              <a:t>Increased stress (Regel &amp; </a:t>
            </a:r>
            <a:r>
              <a:rPr lang="en-GB" dirty="0" err="1"/>
              <a:t>Putz</a:t>
            </a:r>
            <a:r>
              <a:rPr lang="en-GB" dirty="0"/>
              <a:t> 1997; </a:t>
            </a:r>
            <a:r>
              <a:rPr lang="en-GB" dirty="0" err="1"/>
              <a:t>Weimerskirch</a:t>
            </a:r>
            <a:r>
              <a:rPr lang="en-GB" dirty="0"/>
              <a:t> </a:t>
            </a:r>
            <a:r>
              <a:rPr lang="en-GB" i="1" dirty="0"/>
              <a:t>et al. </a:t>
            </a:r>
            <a:r>
              <a:rPr lang="en-GB" dirty="0"/>
              <a:t>2002; Walker, Dee </a:t>
            </a:r>
            <a:r>
              <a:rPr lang="en-GB" dirty="0" err="1"/>
              <a:t>Boersma</a:t>
            </a:r>
            <a:r>
              <a:rPr lang="en-GB" dirty="0"/>
              <a:t> &amp; Wingfield 2006; </a:t>
            </a:r>
            <a:r>
              <a:rPr lang="en-GB" dirty="0" err="1"/>
              <a:t>Thiel</a:t>
            </a:r>
            <a:r>
              <a:rPr lang="en-GB" dirty="0"/>
              <a:t> </a:t>
            </a:r>
            <a:r>
              <a:rPr lang="en-GB" i="1" dirty="0"/>
              <a:t>et al. </a:t>
            </a:r>
            <a:r>
              <a:rPr lang="en-GB" dirty="0"/>
              <a:t>2011) </a:t>
            </a:r>
          </a:p>
          <a:p>
            <a:pPr>
              <a:defRPr/>
            </a:pPr>
            <a:endParaRPr lang="en-GB" dirty="0"/>
          </a:p>
          <a:p>
            <a:pPr>
              <a:defRPr/>
            </a:pPr>
            <a:r>
              <a:rPr lang="en-GB" dirty="0"/>
              <a:t>During the breeding season the issues are different. Birds are usually tied to particular nest locations/territories. The additional stresses of territorial defence, egg laying and chick rearing mean birds are perhaps more vulnerable, and access levels are usually higher too (warmer weather brings more people to the coast). </a:t>
            </a:r>
            <a:endParaRPr lang="en-GB" sz="1200" b="0" i="0" u="none" strike="noStrike" kern="1200" baseline="0" dirty="0">
              <a:solidFill>
                <a:schemeClr val="tx1"/>
              </a:solidFill>
              <a:latin typeface="Times" charset="0"/>
              <a:ea typeface="MS PGothic" pitchFamily="34" charset="-128"/>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b="0" i="0" u="none" strike="noStrike" kern="1200" baseline="0" dirty="0">
              <a:solidFill>
                <a:schemeClr val="tx1"/>
              </a:solidFill>
              <a:latin typeface="Times" charset="0"/>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4</a:t>
            </a:fld>
            <a:endParaRPr lang="en-US"/>
          </a:p>
        </p:txBody>
      </p:sp>
    </p:spTree>
    <p:extLst>
      <p:ext uri="{BB962C8B-B14F-4D97-AF65-F5344CB8AC3E}">
        <p14:creationId xmlns:p14="http://schemas.microsoft.com/office/powerpoint/2010/main" val="243474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By developing a Strategic Solution</a:t>
            </a:r>
          </a:p>
          <a:p>
            <a:endParaRPr lang="en-GB" altLang="en-US" dirty="0"/>
          </a:p>
          <a:p>
            <a:r>
              <a:rPr lang="en-GB" altLang="en-US" dirty="0"/>
              <a:t>Strategic solutions are usually driven by challenges and opportunities arising from planning issues such as particularly complex, problematic or long running cases. </a:t>
            </a:r>
          </a:p>
          <a:p>
            <a:endParaRPr lang="en-GB" altLang="en-US" dirty="0"/>
          </a:p>
          <a:p>
            <a:r>
              <a:rPr lang="en-GB" altLang="en-US" dirty="0"/>
              <a:t>The development plan process provides huge opportunities to influence planning policy and create solutions that can filter down to the project stage, providing confidence that mechanisms exist to deliver much needed development in the right places whilst also ensuring the natural environment is fully considered.  Can help with Duty to Co-operate issues where impacts of development cross into neighbouring LPAs</a:t>
            </a:r>
          </a:p>
          <a:p>
            <a:endParaRPr lang="en-GB" altLang="en-US" i="1" dirty="0"/>
          </a:p>
          <a:p>
            <a:r>
              <a:rPr lang="en-GB" altLang="en-US" i="1" dirty="0"/>
              <a:t>The Strategy is about embedding nature conservation within sustainable development, so that planning for growth and planning for the long-term maintenance of wildlife assets are fully integrated</a:t>
            </a:r>
            <a:r>
              <a:rPr lang="en-GB" altLang="en-US" dirty="0"/>
              <a:t>”</a:t>
            </a:r>
          </a:p>
          <a:p>
            <a:endParaRPr lang="en-GB" altLang="en-US" dirty="0"/>
          </a:p>
          <a:p>
            <a:r>
              <a:rPr lang="en-GB" altLang="en-US" dirty="0"/>
              <a:t>“</a:t>
            </a:r>
            <a:r>
              <a:rPr lang="en-GB" altLang="en-US" i="1" dirty="0"/>
              <a:t>we…consider that such an approach is the most effective and efficient means for planning authorities, developers and Natural England to ensure that housing growth is sustainably integrated alongside nature conservation in the long term</a:t>
            </a:r>
            <a:r>
              <a:rPr lang="en-GB" altLang="en-US" dirty="0"/>
              <a:t>”</a:t>
            </a:r>
          </a:p>
          <a:p>
            <a:endParaRPr lang="en-GB" altLang="en-US" dirty="0"/>
          </a:p>
          <a:p>
            <a:endParaRPr lang="en-GB" altLang="en-US" dirty="0"/>
          </a:p>
          <a:p>
            <a:endParaRPr lang="en-GB" sz="1200" b="0" i="0" u="none" strike="noStrike" kern="1200" baseline="0" dirty="0">
              <a:solidFill>
                <a:schemeClr val="tx1"/>
              </a:solidFill>
              <a:latin typeface="Times" charset="0"/>
              <a:ea typeface="MS PGothic" pitchFamily="34" charset="-128"/>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b="0" i="0" u="none" strike="noStrike" kern="1200" baseline="0" dirty="0">
              <a:solidFill>
                <a:schemeClr val="tx1"/>
              </a:solidFill>
              <a:latin typeface="Times" charset="0"/>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5</a:t>
            </a:fld>
            <a:endParaRPr lang="en-US"/>
          </a:p>
        </p:txBody>
      </p:sp>
    </p:spTree>
    <p:extLst>
      <p:ext uri="{BB962C8B-B14F-4D97-AF65-F5344CB8AC3E}">
        <p14:creationId xmlns:p14="http://schemas.microsoft.com/office/powerpoint/2010/main" val="243474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By developing a Strategic Solution</a:t>
            </a:r>
          </a:p>
          <a:p>
            <a:endParaRPr lang="en-GB" altLang="en-US" dirty="0"/>
          </a:p>
          <a:p>
            <a:r>
              <a:rPr lang="en-GB" altLang="en-US" dirty="0"/>
              <a:t>Strategic solutions are usually driven by challenges and opportunities arising from planning issues such as particularly complex, problematic or long running cases. </a:t>
            </a:r>
          </a:p>
          <a:p>
            <a:endParaRPr lang="en-GB" altLang="en-US" dirty="0"/>
          </a:p>
          <a:p>
            <a:r>
              <a:rPr lang="en-GB" altLang="en-US" dirty="0"/>
              <a:t>The development plan process provides huge opportunities to influence planning policy and create solutions that can filter down to the project stage, providing confidence that mechanisms exist to deliver much needed development in the right places whilst also ensuring the natural environment is fully considered.  Can help with Duty to Co-operate issues where impacts of development cross into neighbouring LPAs</a:t>
            </a:r>
          </a:p>
          <a:p>
            <a:endParaRPr lang="en-GB" altLang="en-US" i="1" dirty="0"/>
          </a:p>
          <a:p>
            <a:r>
              <a:rPr lang="en-GB" altLang="en-US" i="1" dirty="0"/>
              <a:t>The Strategy is about embedding nature conservation within sustainable development, so that planning for growth and planning for the long-term maintenance of wildlife assets are fully integrated</a:t>
            </a:r>
            <a:r>
              <a:rPr lang="en-GB" altLang="en-US" dirty="0"/>
              <a:t>”</a:t>
            </a:r>
          </a:p>
          <a:p>
            <a:endParaRPr lang="en-GB" altLang="en-US" dirty="0"/>
          </a:p>
          <a:p>
            <a:r>
              <a:rPr lang="en-GB" altLang="en-US" dirty="0"/>
              <a:t>“</a:t>
            </a:r>
            <a:r>
              <a:rPr lang="en-GB" altLang="en-US" i="1" dirty="0"/>
              <a:t>we…consider that such an approach is the most effective and efficient means for planning authorities, developers and Natural England to ensure that housing growth is sustainably integrated alongside nature conservation in the long term</a:t>
            </a:r>
            <a:r>
              <a:rPr lang="en-GB" altLang="en-US" dirty="0"/>
              <a:t>”</a:t>
            </a:r>
          </a:p>
          <a:p>
            <a:endParaRPr lang="en-GB" altLang="en-US" dirty="0"/>
          </a:p>
          <a:p>
            <a:endParaRPr lang="en-GB" altLang="en-US" dirty="0"/>
          </a:p>
          <a:p>
            <a:endParaRPr lang="en-GB" sz="1200" b="0" i="0" u="none" strike="noStrike" kern="1200" baseline="0" dirty="0">
              <a:solidFill>
                <a:schemeClr val="tx1"/>
              </a:solidFill>
              <a:latin typeface="Times" charset="0"/>
              <a:ea typeface="MS PGothic" pitchFamily="34" charset="-128"/>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b="0" i="0" u="none" strike="noStrike" kern="1200" baseline="0" dirty="0">
              <a:solidFill>
                <a:schemeClr val="tx1"/>
              </a:solidFill>
              <a:latin typeface="Times" charset="0"/>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6</a:t>
            </a:fld>
            <a:endParaRPr lang="en-US"/>
          </a:p>
        </p:txBody>
      </p:sp>
    </p:spTree>
    <p:extLst>
      <p:ext uri="{BB962C8B-B14F-4D97-AF65-F5344CB8AC3E}">
        <p14:creationId xmlns:p14="http://schemas.microsoft.com/office/powerpoint/2010/main" val="243474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Times" charset="0"/>
                <a:ea typeface="MS PGothic" pitchFamily="34" charset="-128"/>
                <a:cs typeface="+mn-cs"/>
              </a:rPr>
              <a:t>The benefits of a strategic approach for Essex coastal </a:t>
            </a:r>
            <a:r>
              <a:rPr lang="en-GB" sz="1200" b="0" i="0" u="none" strike="noStrike" kern="1200" baseline="0" dirty="0" err="1">
                <a:solidFill>
                  <a:schemeClr val="tx1"/>
                </a:solidFill>
                <a:latin typeface="Times" charset="0"/>
                <a:ea typeface="MS PGothic" pitchFamily="34" charset="-128"/>
                <a:cs typeface="+mn-cs"/>
              </a:rPr>
              <a:t>authorties</a:t>
            </a:r>
            <a:r>
              <a:rPr lang="en-GB" sz="1200" b="0" i="0" u="none" strike="noStrike" kern="1200" baseline="0" dirty="0">
                <a:solidFill>
                  <a:schemeClr val="tx1"/>
                </a:solidFill>
                <a:latin typeface="Times" charset="0"/>
                <a:ea typeface="MS PGothic" pitchFamily="34" charset="-128"/>
                <a:cs typeface="+mn-cs"/>
              </a:rPr>
              <a:t>:</a:t>
            </a:r>
          </a:p>
          <a:p>
            <a:endParaRPr lang="en-GB" sz="1200" b="0" i="0" u="none" strike="noStrike" kern="1200" baseline="0" dirty="0">
              <a:solidFill>
                <a:schemeClr val="tx1"/>
              </a:solidFill>
              <a:latin typeface="Times" charset="0"/>
              <a:ea typeface="MS PGothic" pitchFamily="34" charset="-128"/>
              <a:cs typeface="+mn-cs"/>
            </a:endParaRPr>
          </a:p>
          <a:p>
            <a:r>
              <a:rPr lang="en-GB" altLang="en-US" sz="1200" dirty="0"/>
              <a:t>Time saving and cuts down on unnecessary consultations at project stage. </a:t>
            </a:r>
          </a:p>
          <a:p>
            <a:r>
              <a:rPr lang="en-GB" altLang="en-US" sz="1200" dirty="0"/>
              <a:t>Secures strategic scale mitigation, often breaking the stalemate of long running, complex high risk cases. </a:t>
            </a:r>
          </a:p>
          <a:p>
            <a:r>
              <a:rPr lang="en-GB" altLang="en-US" sz="1200" dirty="0"/>
              <a:t>Ensures local plans are compliant with the Habitats Regulations.</a:t>
            </a:r>
          </a:p>
          <a:p>
            <a:r>
              <a:rPr lang="en-GB" altLang="en-US" sz="1200" dirty="0"/>
              <a:t>Costs the mitigation up front at the local plan stage, developers are charged an agreed amount per dwelling – pooled pot</a:t>
            </a:r>
            <a:endParaRPr lang="en-GB" sz="1200" kern="1200" dirty="0">
              <a:solidFill>
                <a:schemeClr val="tx1"/>
              </a:solidFill>
              <a:latin typeface="Times" charset="0"/>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7</a:t>
            </a:fld>
            <a:endParaRPr lang="en-US"/>
          </a:p>
        </p:txBody>
      </p:sp>
    </p:spTree>
    <p:extLst>
      <p:ext uri="{BB962C8B-B14F-4D97-AF65-F5344CB8AC3E}">
        <p14:creationId xmlns:p14="http://schemas.microsoft.com/office/powerpoint/2010/main" val="2434745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Place Services to project manage and prepare the Mitigation Strategy and a supplementary planning document – No capacity with in the LPAs to do this in house</a:t>
            </a:r>
          </a:p>
          <a:p>
            <a:endParaRPr lang="en-US" altLang="en-US" dirty="0"/>
          </a:p>
          <a:p>
            <a:pPr marL="171450" indent="-171450">
              <a:buFont typeface="Arial" panose="020B0604020202020204" pitchFamily="34" charset="0"/>
              <a:buChar char="•"/>
            </a:pPr>
            <a:r>
              <a:rPr lang="en-US" altLang="en-US" dirty="0"/>
              <a:t>11 Authorities have signed up to the</a:t>
            </a:r>
            <a:r>
              <a:rPr lang="en-US" altLang="en-US" baseline="0" dirty="0"/>
              <a:t> strategic approach</a:t>
            </a:r>
          </a:p>
          <a:p>
            <a:pPr marL="171450" indent="-171450">
              <a:buFont typeface="Arial" panose="020B0604020202020204" pitchFamily="34" charset="0"/>
              <a:buChar char="•"/>
            </a:pPr>
            <a:r>
              <a:rPr lang="en-US" altLang="en-US" baseline="0" dirty="0"/>
              <a:t>Project management is well underway with a timeline and brief for the work established</a:t>
            </a:r>
          </a:p>
          <a:p>
            <a:pPr marL="171450" indent="-171450">
              <a:buFont typeface="Arial" panose="020B0604020202020204" pitchFamily="34" charset="0"/>
              <a:buChar char="•"/>
            </a:pPr>
            <a:r>
              <a:rPr lang="en-US" altLang="en-US" baseline="0" dirty="0"/>
              <a:t>11 authorities and NE have covered the cost of the visitor survey work- winter surveys will conclude this week &amp; summer surveys are being explored now</a:t>
            </a:r>
          </a:p>
          <a:p>
            <a:pPr marL="171450" indent="-171450">
              <a:buFont typeface="Arial" panose="020B0604020202020204" pitchFamily="34" charset="0"/>
              <a:buChar char="•"/>
            </a:pPr>
            <a:r>
              <a:rPr lang="en-US" altLang="en-US" baseline="0" dirty="0"/>
              <a:t>Stakeholder workshops split north and south of the county with one round already taken place last week and a second round planned for early summer</a:t>
            </a:r>
          </a:p>
          <a:p>
            <a:pPr marL="171450" indent="-171450">
              <a:buFont typeface="Arial" panose="020B0604020202020204" pitchFamily="34" charset="0"/>
              <a:buChar char="•"/>
            </a:pPr>
            <a:r>
              <a:rPr lang="en-US" altLang="en-US" baseline="0" dirty="0"/>
              <a:t>NE have agreed an interim approach for Authorities in advance of the finalisation of the RAMS. </a:t>
            </a:r>
            <a:endParaRPr lang="en-US" altLang="en-US" dirty="0"/>
          </a:p>
          <a:p>
            <a:endParaRPr lang="en-GB" sz="1200" b="0" i="0" u="none" strike="noStrike" kern="1200" baseline="0" dirty="0">
              <a:solidFill>
                <a:schemeClr val="tx1"/>
              </a:solidFill>
              <a:latin typeface="Times" charset="0"/>
              <a:ea typeface="MS PGothic" pitchFamily="34" charset="-128"/>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b="0" i="0" u="none" strike="noStrike" kern="1200" baseline="0" dirty="0">
              <a:solidFill>
                <a:schemeClr val="tx1"/>
              </a:solidFill>
              <a:latin typeface="Times" charset="0"/>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10</a:t>
            </a:fld>
            <a:endParaRPr lang="en-US"/>
          </a:p>
        </p:txBody>
      </p:sp>
    </p:spTree>
    <p:extLst>
      <p:ext uri="{BB962C8B-B14F-4D97-AF65-F5344CB8AC3E}">
        <p14:creationId xmlns:p14="http://schemas.microsoft.com/office/powerpoint/2010/main" val="243474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Times" charset="0"/>
              <a:ea typeface="MS PGothic" pitchFamily="34" charset="-128"/>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b="0" i="0" u="none" strike="noStrike" kern="1200" baseline="0" dirty="0">
              <a:solidFill>
                <a:schemeClr val="tx1"/>
              </a:solidFill>
              <a:latin typeface="Times" charset="0"/>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11</a:t>
            </a:fld>
            <a:endParaRPr lang="en-US"/>
          </a:p>
        </p:txBody>
      </p:sp>
    </p:spTree>
    <p:extLst>
      <p:ext uri="{BB962C8B-B14F-4D97-AF65-F5344CB8AC3E}">
        <p14:creationId xmlns:p14="http://schemas.microsoft.com/office/powerpoint/2010/main" val="2434745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39510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67927" y="908720"/>
            <a:ext cx="8208144" cy="2736304"/>
          </a:xfrm>
          <a:prstGeom prst="rect">
            <a:avLst/>
          </a:prstGeom>
        </p:spPr>
        <p:txBody>
          <a:bodyPr>
            <a:normAutofit/>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algn="ctr"/>
            <a:r>
              <a:rPr lang="en-GB" kern="0" dirty="0"/>
              <a:t>Essex Coast </a:t>
            </a:r>
          </a:p>
          <a:p>
            <a:pPr algn="ctr"/>
            <a:r>
              <a:rPr lang="en-GB" kern="0" dirty="0"/>
              <a:t>Recreational disturbance Avoidance and Mitigation Strategy (RAMS)</a:t>
            </a:r>
          </a:p>
          <a:p>
            <a:pPr algn="ctr"/>
            <a:endParaRPr lang="en-GB" sz="4000" kern="0" dirty="0"/>
          </a:p>
        </p:txBody>
      </p:sp>
      <p:sp>
        <p:nvSpPr>
          <p:cNvPr id="7" name="Text Placeholder 6"/>
          <p:cNvSpPr txBox="1">
            <a:spLocks/>
          </p:cNvSpPr>
          <p:nvPr/>
        </p:nvSpPr>
        <p:spPr>
          <a:xfrm>
            <a:off x="503603" y="3472166"/>
            <a:ext cx="8208144" cy="3125186"/>
          </a:xfrm>
          <a:prstGeom prst="rect">
            <a:avLst/>
          </a:prstGeom>
        </p:spPr>
        <p:txBody>
          <a:bodyPr/>
          <a:lst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None/>
            </a:pPr>
            <a:endParaRPr lang="en-GB" kern="0" dirty="0"/>
          </a:p>
        </p:txBody>
      </p:sp>
    </p:spTree>
    <p:extLst>
      <p:ext uri="{BB962C8B-B14F-4D97-AF65-F5344CB8AC3E}">
        <p14:creationId xmlns:p14="http://schemas.microsoft.com/office/powerpoint/2010/main" val="239541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3249" y="1124744"/>
            <a:ext cx="8336363" cy="3168352"/>
          </a:xfrm>
        </p:spPr>
        <p:txBody>
          <a:bodyPr>
            <a:normAutofit lnSpcReduction="10000"/>
          </a:bodyPr>
          <a:lstStyle/>
          <a:p>
            <a:r>
              <a:rPr lang="en-GB" altLang="en-US" sz="2000" dirty="0"/>
              <a:t>RAMS Strategy Document completed &amp; approved by 5 LPAs</a:t>
            </a:r>
          </a:p>
          <a:p>
            <a:r>
              <a:rPr lang="en-GB" sz="2000" dirty="0">
                <a:latin typeface="+mj-lt"/>
              </a:rPr>
              <a:t>RAMS SPD drafted, but legal opinion will likely result in changes</a:t>
            </a:r>
          </a:p>
          <a:p>
            <a:r>
              <a:rPr lang="en-GB" sz="2000" dirty="0">
                <a:latin typeface="+mj-lt"/>
              </a:rPr>
              <a:t>RAMS SPD Consultation sub-group met in June </a:t>
            </a:r>
          </a:p>
          <a:p>
            <a:r>
              <a:rPr lang="en-GB" sz="2000" dirty="0">
                <a:latin typeface="+mj-lt"/>
              </a:rPr>
              <a:t>Chelmsford have prepared a proposal to become the Accountable Body</a:t>
            </a:r>
          </a:p>
          <a:p>
            <a:r>
              <a:rPr lang="en-GB" sz="2000" dirty="0">
                <a:latin typeface="+mj-lt"/>
              </a:rPr>
              <a:t>EPOA Director’s Group are the Project Board, with final decision on annual project plan &amp; spending priorities</a:t>
            </a:r>
          </a:p>
          <a:p>
            <a:r>
              <a:rPr lang="en-GB" sz="2000" dirty="0">
                <a:latin typeface="+mj-lt"/>
              </a:rPr>
              <a:t>Member involvement from the Essex Coastal Forum </a:t>
            </a:r>
          </a:p>
          <a:p>
            <a:r>
              <a:rPr lang="en-GB" sz="2000" dirty="0">
                <a:latin typeface="+mj-lt"/>
              </a:rPr>
              <a:t>Bird Aware Essex Coast website to be launched in September</a:t>
            </a:r>
          </a:p>
          <a:p>
            <a:pPr marL="457200" indent="-457200">
              <a:buFontTx/>
              <a:buAutoNum type="arabicPeriod"/>
            </a:pPr>
            <a:endParaRPr lang="en-GB" sz="2000" dirty="0">
              <a:latin typeface="+mj-lt"/>
            </a:endParaRPr>
          </a:p>
          <a:p>
            <a:endParaRPr lang="en-GB" dirty="0">
              <a:latin typeface="+mj-lt"/>
            </a:endParaRPr>
          </a:p>
          <a:p>
            <a:endParaRPr lang="en-GB" dirty="0">
              <a:latin typeface="+mj-lt"/>
            </a:endParaRPr>
          </a:p>
        </p:txBody>
      </p:sp>
      <p:sp>
        <p:nvSpPr>
          <p:cNvPr id="3" name="Title 2"/>
          <p:cNvSpPr>
            <a:spLocks noGrp="1"/>
          </p:cNvSpPr>
          <p:nvPr>
            <p:ph type="title"/>
          </p:nvPr>
        </p:nvSpPr>
        <p:spPr>
          <a:xfrm>
            <a:off x="137344" y="393623"/>
            <a:ext cx="8206680" cy="648072"/>
          </a:xfrm>
        </p:spPr>
        <p:txBody>
          <a:bodyPr>
            <a:normAutofit/>
          </a:bodyPr>
          <a:lstStyle/>
          <a:p>
            <a:r>
              <a:rPr lang="en-US" altLang="en-US" dirty="0"/>
              <a:t>RAMS progress to date &amp; next steps</a:t>
            </a:r>
            <a:endParaRPr lang="en-GB" dirty="0"/>
          </a:p>
        </p:txBody>
      </p:sp>
      <p:pic>
        <p:nvPicPr>
          <p:cNvPr id="4098" name="Picture 2" descr="Y:\4_Projects\3_Ecology\Essex Coast RAMS\Photos for Social Media\Photos Hamish\Blue House Farm Wader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4221088"/>
            <a:ext cx="4572000" cy="24020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81E604E-93A0-4EF2-BA99-07C9DE60E0F1}"/>
              </a:ext>
            </a:extLst>
          </p:cNvPr>
          <p:cNvPicPr>
            <a:picLocks noChangeAspect="1"/>
          </p:cNvPicPr>
          <p:nvPr/>
        </p:nvPicPr>
        <p:blipFill>
          <a:blip r:embed="rId4"/>
          <a:stretch>
            <a:fillRect/>
          </a:stretch>
        </p:blipFill>
        <p:spPr>
          <a:xfrm>
            <a:off x="5724128" y="4509120"/>
            <a:ext cx="2371725" cy="1524000"/>
          </a:xfrm>
          <a:prstGeom prst="rect">
            <a:avLst/>
          </a:prstGeom>
        </p:spPr>
      </p:pic>
    </p:spTree>
    <p:extLst>
      <p:ext uri="{BB962C8B-B14F-4D97-AF65-F5344CB8AC3E}">
        <p14:creationId xmlns:p14="http://schemas.microsoft.com/office/powerpoint/2010/main" val="384339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344" y="393623"/>
            <a:ext cx="8206680" cy="648072"/>
          </a:xfrm>
        </p:spPr>
        <p:txBody>
          <a:bodyPr>
            <a:normAutofit/>
          </a:bodyPr>
          <a:lstStyle/>
          <a:p>
            <a:r>
              <a:rPr lang="en-GB" dirty="0"/>
              <a:t>Questions???</a:t>
            </a:r>
          </a:p>
        </p:txBody>
      </p:sp>
      <p:pic>
        <p:nvPicPr>
          <p:cNvPr id="2050" name="Picture 2" descr="Y:\4_Projects\3_Ecology\Essex Coast RAMS\Photos for Social Media\Photos from Dougal 200218\Paramotor with gees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318687"/>
            <a:ext cx="6480720" cy="477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39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international importance of the Essex coast for wildlife</a:t>
            </a:r>
          </a:p>
        </p:txBody>
      </p:sp>
      <p:pic>
        <p:nvPicPr>
          <p:cNvPr id="1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428537" cy="525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09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400" dirty="0"/>
              <a:t>Overall Zone of Influence for Essex Coast RAMS</a:t>
            </a:r>
          </a:p>
        </p:txBody>
      </p:sp>
      <p:pic>
        <p:nvPicPr>
          <p:cNvPr id="205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827585" y="1303799"/>
            <a:ext cx="7560840" cy="513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07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3249" y="1306898"/>
            <a:ext cx="8336363" cy="4786398"/>
          </a:xfrm>
        </p:spPr>
        <p:txBody>
          <a:bodyPr>
            <a:normAutofit fontScale="92500" lnSpcReduction="10000"/>
          </a:bodyPr>
          <a:lstStyle/>
          <a:p>
            <a:pPr marL="0" indent="0">
              <a:buFontTx/>
              <a:buNone/>
              <a:defRPr/>
            </a:pPr>
            <a:r>
              <a:rPr lang="en-GB" sz="2400" dirty="0"/>
              <a:t>Disturbance to wintering and passage waterfowl can result in: </a:t>
            </a:r>
          </a:p>
          <a:p>
            <a:pPr lvl="1">
              <a:buFont typeface="Arial" panose="020B0604020202020204" pitchFamily="34" charset="0"/>
              <a:buChar char="•"/>
              <a:defRPr/>
            </a:pPr>
            <a:endParaRPr lang="en-GB" sz="2600" dirty="0"/>
          </a:p>
          <a:p>
            <a:pPr lvl="1">
              <a:buFont typeface="Arial" panose="020B0604020202020204" pitchFamily="34" charset="0"/>
              <a:buChar char="•"/>
              <a:defRPr/>
            </a:pPr>
            <a:r>
              <a:rPr lang="en-GB" sz="2600" dirty="0"/>
              <a:t>A reduction in the time spent feeding due to repeated flushing/increased vigilance </a:t>
            </a:r>
          </a:p>
          <a:p>
            <a:pPr lvl="1">
              <a:buFont typeface="Arial" panose="020B0604020202020204" pitchFamily="34" charset="0"/>
              <a:buChar char="•"/>
              <a:defRPr/>
            </a:pPr>
            <a:r>
              <a:rPr lang="en-GB" sz="2600" dirty="0"/>
              <a:t>Increased energetic costs </a:t>
            </a:r>
          </a:p>
          <a:p>
            <a:pPr lvl="1">
              <a:buFont typeface="Arial" panose="020B0604020202020204" pitchFamily="34" charset="0"/>
              <a:buChar char="•"/>
              <a:defRPr/>
            </a:pPr>
            <a:r>
              <a:rPr lang="en-GB" sz="2600" dirty="0"/>
              <a:t>Avoidance of areas of otherwise suitable habitat, potentially with birds feeding at poorer quality locations</a:t>
            </a:r>
          </a:p>
          <a:p>
            <a:pPr lvl="1">
              <a:buFont typeface="Arial" panose="020B0604020202020204" pitchFamily="34" charset="0"/>
              <a:buChar char="•"/>
              <a:defRPr/>
            </a:pPr>
            <a:r>
              <a:rPr lang="en-GB" sz="2600" dirty="0"/>
              <a:t>Increased stress </a:t>
            </a:r>
          </a:p>
          <a:p>
            <a:pPr marL="0" indent="0">
              <a:buFontTx/>
              <a:buNone/>
              <a:defRPr/>
            </a:pPr>
            <a:endParaRPr lang="en-GB" sz="2400" dirty="0"/>
          </a:p>
          <a:p>
            <a:pPr marL="0" indent="0">
              <a:buFontTx/>
              <a:buNone/>
              <a:defRPr/>
            </a:pPr>
            <a:r>
              <a:rPr lang="en-GB" sz="2400" dirty="0"/>
              <a:t>During the breeding season disturbance can affect breeding success as a result of desertion, trampling of eggs, increased predation rates etc. </a:t>
            </a:r>
          </a:p>
          <a:p>
            <a:endParaRPr lang="en-GB" dirty="0">
              <a:latin typeface="+mj-lt"/>
            </a:endParaRPr>
          </a:p>
          <a:p>
            <a:endParaRPr lang="en-GB" dirty="0">
              <a:latin typeface="+mj-lt"/>
            </a:endParaRPr>
          </a:p>
          <a:p>
            <a:endParaRPr lang="en-GB" dirty="0">
              <a:latin typeface="+mj-lt"/>
            </a:endParaRPr>
          </a:p>
        </p:txBody>
      </p:sp>
      <p:sp>
        <p:nvSpPr>
          <p:cNvPr id="3" name="Title 2"/>
          <p:cNvSpPr>
            <a:spLocks noGrp="1"/>
          </p:cNvSpPr>
          <p:nvPr>
            <p:ph type="title"/>
          </p:nvPr>
        </p:nvSpPr>
        <p:spPr>
          <a:xfrm>
            <a:off x="137344" y="116632"/>
            <a:ext cx="7675016" cy="648072"/>
          </a:xfrm>
        </p:spPr>
        <p:txBody>
          <a:bodyPr>
            <a:normAutofit fontScale="90000"/>
          </a:bodyPr>
          <a:lstStyle/>
          <a:p>
            <a:r>
              <a:rPr lang="en-GB" altLang="en-US" dirty="0"/>
              <a:t>Impacts of Recreational Disturbance on Birds</a:t>
            </a:r>
            <a:endParaRPr lang="en-GB" dirty="0"/>
          </a:p>
        </p:txBody>
      </p:sp>
    </p:spTree>
    <p:extLst>
      <p:ext uri="{BB962C8B-B14F-4D97-AF65-F5344CB8AC3E}">
        <p14:creationId xmlns:p14="http://schemas.microsoft.com/office/powerpoint/2010/main" val="3843395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3249" y="1484784"/>
            <a:ext cx="8336363" cy="3528392"/>
          </a:xfrm>
        </p:spPr>
        <p:txBody>
          <a:bodyPr>
            <a:normAutofit lnSpcReduction="10000"/>
          </a:bodyPr>
          <a:lstStyle/>
          <a:p>
            <a:pPr>
              <a:defRPr/>
            </a:pPr>
            <a:r>
              <a:rPr lang="en-GB" sz="2800" dirty="0"/>
              <a:t>Operates more broadly than at a either a single LPA or single designated site</a:t>
            </a:r>
          </a:p>
          <a:p>
            <a:pPr>
              <a:defRPr/>
            </a:pPr>
            <a:r>
              <a:rPr lang="en-GB" sz="2800" dirty="0"/>
              <a:t>Preparation of a Mitigation Strategy is tied into the Local Plan timetable and HRA process</a:t>
            </a:r>
          </a:p>
          <a:p>
            <a:pPr>
              <a:defRPr/>
            </a:pPr>
            <a:r>
              <a:rPr lang="en-GB" sz="2800" dirty="0"/>
              <a:t>Helps to address overlapping zones of influence</a:t>
            </a:r>
          </a:p>
          <a:p>
            <a:pPr>
              <a:defRPr/>
            </a:pPr>
            <a:r>
              <a:rPr lang="en-GB" sz="2800" dirty="0"/>
              <a:t>Duty to Co-operate</a:t>
            </a:r>
          </a:p>
          <a:p>
            <a:pPr>
              <a:defRPr/>
            </a:pPr>
            <a:r>
              <a:rPr lang="en-GB" sz="2800" dirty="0"/>
              <a:t>Embedding nature conservation within sustainable development</a:t>
            </a:r>
          </a:p>
          <a:p>
            <a:pPr marL="0" indent="0">
              <a:buNone/>
            </a:pPr>
            <a:endParaRPr lang="en-GB" dirty="0">
              <a:latin typeface="+mj-lt"/>
            </a:endParaRPr>
          </a:p>
          <a:p>
            <a:endParaRPr lang="en-GB" dirty="0">
              <a:latin typeface="+mj-lt"/>
            </a:endParaRPr>
          </a:p>
          <a:p>
            <a:endParaRPr lang="en-GB" dirty="0">
              <a:latin typeface="+mj-lt"/>
            </a:endParaRPr>
          </a:p>
        </p:txBody>
      </p:sp>
      <p:sp>
        <p:nvSpPr>
          <p:cNvPr id="3" name="Title 2"/>
          <p:cNvSpPr>
            <a:spLocks noGrp="1"/>
          </p:cNvSpPr>
          <p:nvPr>
            <p:ph type="title"/>
          </p:nvPr>
        </p:nvSpPr>
        <p:spPr>
          <a:xfrm>
            <a:off x="137344" y="393623"/>
            <a:ext cx="7675016" cy="648072"/>
          </a:xfrm>
        </p:spPr>
        <p:txBody>
          <a:bodyPr>
            <a:normAutofit/>
          </a:bodyPr>
          <a:lstStyle/>
          <a:p>
            <a:r>
              <a:rPr lang="en-GB" altLang="en-US" dirty="0"/>
              <a:t>RAMS – A Strategic Approach</a:t>
            </a:r>
            <a:endParaRPr lang="en-GB" dirty="0"/>
          </a:p>
        </p:txBody>
      </p:sp>
      <p:pic>
        <p:nvPicPr>
          <p:cNvPr id="5122" name="Picture 2" descr="Y:\4_Projects\3_Ecology\Essex Coast RAMS\Photos for Social Media\Photos Hamish\Blue House Farm Yacht Club Sunris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1276" y="4581128"/>
            <a:ext cx="3472591" cy="201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39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3249" y="1484784"/>
            <a:ext cx="8336363" cy="3528392"/>
          </a:xfrm>
        </p:spPr>
        <p:txBody>
          <a:bodyPr>
            <a:normAutofit lnSpcReduction="10000"/>
          </a:bodyPr>
          <a:lstStyle/>
          <a:p>
            <a:pPr>
              <a:defRPr/>
            </a:pPr>
            <a:r>
              <a:rPr lang="en-GB" sz="2800" dirty="0"/>
              <a:t>Operates more broadly than at a either a single LPA or single designated site.</a:t>
            </a:r>
          </a:p>
          <a:p>
            <a:pPr>
              <a:defRPr/>
            </a:pPr>
            <a:r>
              <a:rPr lang="en-GB" sz="2800" dirty="0"/>
              <a:t>Preparation of a Mitigation Strategy is tied into the Local Plan timetable and HRA process.</a:t>
            </a:r>
          </a:p>
          <a:p>
            <a:pPr>
              <a:defRPr/>
            </a:pPr>
            <a:r>
              <a:rPr lang="en-GB" sz="2800" dirty="0"/>
              <a:t>Helps to address overlapping zones of influence</a:t>
            </a:r>
          </a:p>
          <a:p>
            <a:pPr>
              <a:defRPr/>
            </a:pPr>
            <a:r>
              <a:rPr lang="en-GB" sz="2800" dirty="0"/>
              <a:t>Duty to Co-operate</a:t>
            </a:r>
          </a:p>
          <a:p>
            <a:pPr>
              <a:defRPr/>
            </a:pPr>
            <a:r>
              <a:rPr lang="en-GB" sz="2800" dirty="0"/>
              <a:t>Embedding nature conservation within sustainable development</a:t>
            </a:r>
          </a:p>
          <a:p>
            <a:pPr marL="0" indent="0">
              <a:buNone/>
            </a:pPr>
            <a:endParaRPr lang="en-GB" dirty="0">
              <a:latin typeface="+mj-lt"/>
            </a:endParaRPr>
          </a:p>
          <a:p>
            <a:endParaRPr lang="en-GB" dirty="0">
              <a:latin typeface="+mj-lt"/>
            </a:endParaRPr>
          </a:p>
          <a:p>
            <a:endParaRPr lang="en-GB" dirty="0">
              <a:latin typeface="+mj-lt"/>
            </a:endParaRPr>
          </a:p>
        </p:txBody>
      </p:sp>
      <p:sp>
        <p:nvSpPr>
          <p:cNvPr id="3" name="Title 2"/>
          <p:cNvSpPr>
            <a:spLocks noGrp="1"/>
          </p:cNvSpPr>
          <p:nvPr>
            <p:ph type="title"/>
          </p:nvPr>
        </p:nvSpPr>
        <p:spPr>
          <a:xfrm>
            <a:off x="137344" y="393623"/>
            <a:ext cx="7675016" cy="648072"/>
          </a:xfrm>
        </p:spPr>
        <p:txBody>
          <a:bodyPr>
            <a:normAutofit/>
          </a:bodyPr>
          <a:lstStyle/>
          <a:p>
            <a:r>
              <a:rPr lang="en-GB" altLang="en-US" dirty="0"/>
              <a:t>RAMS – A Strategic Approach</a:t>
            </a:r>
            <a:endParaRPr lang="en-GB" dirty="0"/>
          </a:p>
        </p:txBody>
      </p:sp>
      <p:pic>
        <p:nvPicPr>
          <p:cNvPr id="5122" name="Picture 2" descr="Y:\4_Projects\3_Ecology\Essex Coast RAMS\Photos for Social Media\Photos Hamish\Blue House Farm Yacht Club Sunris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1276" y="4581128"/>
            <a:ext cx="3472591" cy="201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06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3249" y="1306898"/>
            <a:ext cx="8336363" cy="5146438"/>
          </a:xfrm>
        </p:spPr>
        <p:txBody>
          <a:bodyPr>
            <a:normAutofit/>
          </a:bodyPr>
          <a:lstStyle/>
          <a:p>
            <a:r>
              <a:rPr lang="en-GB" altLang="en-US" sz="2800" dirty="0"/>
              <a:t>Time saving for authorities and other organisations/individuals involved</a:t>
            </a:r>
          </a:p>
          <a:p>
            <a:endParaRPr lang="en-GB" altLang="en-US" sz="2800" dirty="0"/>
          </a:p>
          <a:p>
            <a:r>
              <a:rPr lang="en-GB" altLang="en-US" sz="2800" dirty="0"/>
              <a:t>Secure strategic scale mitigation. </a:t>
            </a:r>
          </a:p>
          <a:p>
            <a:endParaRPr lang="en-GB" altLang="en-US" sz="2800" dirty="0"/>
          </a:p>
          <a:p>
            <a:r>
              <a:rPr lang="en-GB" altLang="en-US" sz="2800" dirty="0"/>
              <a:t>Compliance with the Habitats Regulations.</a:t>
            </a:r>
          </a:p>
          <a:p>
            <a:endParaRPr lang="en-GB" altLang="en-US" sz="2800" dirty="0"/>
          </a:p>
          <a:p>
            <a:r>
              <a:rPr lang="en-GB" altLang="en-US" sz="2800" dirty="0"/>
              <a:t>No surprises for developers- costs are known at plan allocation stage</a:t>
            </a:r>
            <a:endParaRPr lang="en-GB" sz="2800" dirty="0">
              <a:latin typeface="+mj-lt"/>
            </a:endParaRPr>
          </a:p>
          <a:p>
            <a:endParaRPr lang="en-GB" dirty="0">
              <a:latin typeface="+mj-lt"/>
            </a:endParaRPr>
          </a:p>
          <a:p>
            <a:endParaRPr lang="en-GB" dirty="0">
              <a:latin typeface="+mj-lt"/>
            </a:endParaRPr>
          </a:p>
        </p:txBody>
      </p:sp>
      <p:sp>
        <p:nvSpPr>
          <p:cNvPr id="3" name="Title 2"/>
          <p:cNvSpPr>
            <a:spLocks noGrp="1"/>
          </p:cNvSpPr>
          <p:nvPr>
            <p:ph type="title"/>
          </p:nvPr>
        </p:nvSpPr>
        <p:spPr>
          <a:xfrm>
            <a:off x="137344" y="393623"/>
            <a:ext cx="8206680" cy="648072"/>
          </a:xfrm>
        </p:spPr>
        <p:txBody>
          <a:bodyPr>
            <a:normAutofit/>
          </a:bodyPr>
          <a:lstStyle/>
          <a:p>
            <a:r>
              <a:rPr lang="en-GB" altLang="en-US" dirty="0"/>
              <a:t>Benefits of a Strategic Approach</a:t>
            </a:r>
            <a:endParaRPr lang="en-GB" dirty="0"/>
          </a:p>
        </p:txBody>
      </p:sp>
    </p:spTree>
    <p:extLst>
      <p:ext uri="{BB962C8B-B14F-4D97-AF65-F5344CB8AC3E}">
        <p14:creationId xmlns:p14="http://schemas.microsoft.com/office/powerpoint/2010/main" val="2625893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GB" dirty="0"/>
              <a:t>Education and communication</a:t>
            </a:r>
          </a:p>
          <a:p>
            <a:pPr lvl="1"/>
            <a:r>
              <a:rPr lang="en-GB" sz="1800" dirty="0"/>
              <a:t>Provision of information and awareness raising e.g. rangers including volunteers, interpretation websites and social media</a:t>
            </a:r>
          </a:p>
          <a:p>
            <a:r>
              <a:rPr lang="en-GB" dirty="0"/>
              <a:t>Habitat based measures </a:t>
            </a:r>
          </a:p>
          <a:p>
            <a:pPr lvl="1"/>
            <a:r>
              <a:rPr lang="en-GB" sz="1800" dirty="0"/>
              <a:t>Fencing/</a:t>
            </a:r>
            <a:r>
              <a:rPr lang="en-GB" sz="1800" dirty="0" err="1"/>
              <a:t>waymarking</a:t>
            </a:r>
            <a:r>
              <a:rPr lang="en-GB" sz="1800" dirty="0"/>
              <a:t>/screening – direct visitors away from sensitive areas or provide appropriate screening to minimise impacts</a:t>
            </a:r>
          </a:p>
          <a:p>
            <a:pPr lvl="1"/>
            <a:r>
              <a:rPr lang="en-GB" sz="1800" dirty="0"/>
              <a:t>Pedestrian and dog access – zoning, prohibited areas (usually seasonal)</a:t>
            </a:r>
          </a:p>
          <a:p>
            <a:pPr lvl="1"/>
            <a:r>
              <a:rPr lang="en-GB" sz="1800" dirty="0"/>
              <a:t>Cycle access – promote appropriate routes</a:t>
            </a:r>
          </a:p>
          <a:p>
            <a:pPr lvl="1"/>
            <a:r>
              <a:rPr lang="en-GB" sz="1800" dirty="0"/>
              <a:t>Vehicular access and car parking – opportunities for improving siting and ‘spreading the load’</a:t>
            </a:r>
          </a:p>
          <a:p>
            <a:pPr lvl="1"/>
            <a:r>
              <a:rPr lang="en-GB" sz="1800" dirty="0"/>
              <a:t>Enforcement – ranger activities  </a:t>
            </a:r>
          </a:p>
          <a:p>
            <a:pPr lvl="1"/>
            <a:r>
              <a:rPr lang="en-GB" sz="1800" dirty="0"/>
              <a:t>Habitat creation – saltmarsh restoration, artificial islands </a:t>
            </a:r>
            <a:r>
              <a:rPr lang="en-GB" sz="1800" dirty="0" err="1"/>
              <a:t>etc</a:t>
            </a:r>
            <a:endParaRPr lang="en-GB" sz="1800" dirty="0"/>
          </a:p>
          <a:p>
            <a:pPr lvl="1"/>
            <a:r>
              <a:rPr lang="en-GB" sz="1800" dirty="0"/>
              <a:t>Partnership working – e.g. Natural England, RSPB, EWT National Trust</a:t>
            </a:r>
          </a:p>
          <a:p>
            <a:pPr lvl="1"/>
            <a:r>
              <a:rPr lang="en-GB" sz="1800" dirty="0"/>
              <a:t>Monitoring and review – ongoing surveys</a:t>
            </a:r>
          </a:p>
          <a:p>
            <a:endParaRPr lang="en-GB" dirty="0"/>
          </a:p>
          <a:p>
            <a:pPr marL="457200" lvl="1" indent="0">
              <a:buNone/>
            </a:pPr>
            <a:endParaRPr lang="en-GB" dirty="0"/>
          </a:p>
        </p:txBody>
      </p:sp>
      <p:sp>
        <p:nvSpPr>
          <p:cNvPr id="3" name="Title 2"/>
          <p:cNvSpPr>
            <a:spLocks noGrp="1"/>
          </p:cNvSpPr>
          <p:nvPr>
            <p:ph type="title"/>
          </p:nvPr>
        </p:nvSpPr>
        <p:spPr/>
        <p:txBody>
          <a:bodyPr/>
          <a:lstStyle/>
          <a:p>
            <a:r>
              <a:rPr lang="en-GB" sz="2800" dirty="0"/>
              <a:t>The Essex coast RAMS mitigation package</a:t>
            </a:r>
            <a:br>
              <a:rPr lang="en-GB" dirty="0"/>
            </a:br>
            <a:endParaRPr lang="en-GB" dirty="0"/>
          </a:p>
        </p:txBody>
      </p:sp>
    </p:spTree>
    <p:extLst>
      <p:ext uri="{BB962C8B-B14F-4D97-AF65-F5344CB8AC3E}">
        <p14:creationId xmlns:p14="http://schemas.microsoft.com/office/powerpoint/2010/main" val="64490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Based on the likely costs of delivering the necessary mitigation measures split by the likely increased housing over a 20 year timeframe a tariff of £122.30 has been established </a:t>
            </a:r>
          </a:p>
          <a:p>
            <a:r>
              <a:rPr lang="en-GB" dirty="0"/>
              <a:t>This tariff will be applied to any scheme which results in any net increase in the number of dwellings i.e. 1+</a:t>
            </a:r>
          </a:p>
          <a:p>
            <a:r>
              <a:rPr lang="en-GB" dirty="0"/>
              <a:t>It is proposed that each of the 12 LPAs will collect the tariffs for each application within the Zone of Influence</a:t>
            </a:r>
          </a:p>
          <a:p>
            <a:r>
              <a:rPr lang="en-GB" dirty="0"/>
              <a:t>The LPAs should be collecting the tariffs now to ensure compliance with their HRA duties</a:t>
            </a:r>
          </a:p>
          <a:p>
            <a:r>
              <a:rPr lang="en-GB" dirty="0"/>
              <a:t>The RAMS steering group is considering how the process will be administered.  The favoured option is for an accountable body.  Chelmsford City Council is willing to take on this role subject to support with administrative costs</a:t>
            </a:r>
          </a:p>
        </p:txBody>
      </p:sp>
      <p:sp>
        <p:nvSpPr>
          <p:cNvPr id="3" name="Title 2"/>
          <p:cNvSpPr>
            <a:spLocks noGrp="1"/>
          </p:cNvSpPr>
          <p:nvPr>
            <p:ph type="title"/>
          </p:nvPr>
        </p:nvSpPr>
        <p:spPr/>
        <p:txBody>
          <a:bodyPr/>
          <a:lstStyle/>
          <a:p>
            <a:r>
              <a:rPr lang="en-GB" dirty="0"/>
              <a:t>Delivering RAMS</a:t>
            </a:r>
          </a:p>
        </p:txBody>
      </p:sp>
    </p:spTree>
    <p:extLst>
      <p:ext uri="{BB962C8B-B14F-4D97-AF65-F5344CB8AC3E}">
        <p14:creationId xmlns:p14="http://schemas.microsoft.com/office/powerpoint/2010/main" val="3012411725"/>
      </p:ext>
    </p:extLst>
  </p:cSld>
  <p:clrMapOvr>
    <a:masterClrMapping/>
  </p:clrMapOvr>
</p:sld>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703</TotalTime>
  <Words>1190</Words>
  <Application>Microsoft Office PowerPoint</Application>
  <PresentationFormat>On-screen Show (4:3)</PresentationFormat>
  <Paragraphs>113</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PGothic</vt:lpstr>
      <vt:lpstr>MS PGothic</vt:lpstr>
      <vt:lpstr>Arial</vt:lpstr>
      <vt:lpstr>Arial Bold</vt:lpstr>
      <vt:lpstr>Times</vt:lpstr>
      <vt:lpstr>Blank</vt:lpstr>
      <vt:lpstr>PowerPoint Presentation</vt:lpstr>
      <vt:lpstr>The international importance of the Essex coast for wildlife</vt:lpstr>
      <vt:lpstr>Overall Zone of Influence for Essex Coast RAMS</vt:lpstr>
      <vt:lpstr>Impacts of Recreational Disturbance on Birds</vt:lpstr>
      <vt:lpstr>RAMS – A Strategic Approach</vt:lpstr>
      <vt:lpstr>RAMS – A Strategic Approach</vt:lpstr>
      <vt:lpstr>Benefits of a Strategic Approach</vt:lpstr>
      <vt:lpstr>The Essex coast RAMS mitigation package </vt:lpstr>
      <vt:lpstr>Delivering RAMS</vt:lpstr>
      <vt:lpstr>RAMS progress to date &amp; next steps</vt:lpstr>
      <vt:lpstr>Questions???</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maria.hennessy</dc:creator>
  <cp:lastModifiedBy>Nicky Spurr, Environment Officer</cp:lastModifiedBy>
  <cp:revision>36</cp:revision>
  <dcterms:created xsi:type="dcterms:W3CDTF">2018-02-27T09:00:39Z</dcterms:created>
  <dcterms:modified xsi:type="dcterms:W3CDTF">2019-06-25T13:03:19Z</dcterms:modified>
  <cp:version>1</cp:version>
</cp:coreProperties>
</file>