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7" r:id="rId6"/>
    <p:sldId id="265" r:id="rId7"/>
    <p:sldId id="267" r:id="rId8"/>
    <p:sldId id="295" r:id="rId9"/>
    <p:sldId id="269" r:id="rId10"/>
    <p:sldId id="266" r:id="rId11"/>
    <p:sldId id="288" r:id="rId12"/>
    <p:sldId id="270" r:id="rId13"/>
    <p:sldId id="258" r:id="rId14"/>
    <p:sldId id="287" r:id="rId15"/>
    <p:sldId id="283" r:id="rId16"/>
    <p:sldId id="271" r:id="rId17"/>
    <p:sldId id="263" r:id="rId18"/>
    <p:sldId id="294" r:id="rId19"/>
    <p:sldId id="264" r:id="rId20"/>
    <p:sldId id="303" r:id="rId21"/>
    <p:sldId id="274" r:id="rId22"/>
    <p:sldId id="275" r:id="rId23"/>
    <p:sldId id="273" r:id="rId24"/>
    <p:sldId id="277" r:id="rId25"/>
    <p:sldId id="298" r:id="rId26"/>
    <p:sldId id="299" r:id="rId27"/>
    <p:sldId id="300" r:id="rId28"/>
    <p:sldId id="301" r:id="rId29"/>
    <p:sldId id="293" r:id="rId30"/>
    <p:sldId id="262" r:id="rId31"/>
    <p:sldId id="268" r:id="rId32"/>
    <p:sldId id="259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79494-4FA9-49C7-AC16-6BC2B392B9AD}" v="4" dt="2019-11-08T08:46:22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7" autoAdjust="0"/>
    <p:restoredTop sz="94747" autoAdjust="0"/>
  </p:normalViewPr>
  <p:slideViewPr>
    <p:cSldViewPr>
      <p:cViewPr varScale="1">
        <p:scale>
          <a:sx n="81" d="100"/>
          <a:sy n="81" d="100"/>
        </p:scale>
        <p:origin x="158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3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9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2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2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5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7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1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3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3D3-B844-41E3-9552-ED19CF7E902C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C425-23F9-4E33-A1C2-3B3CAC292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6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logos.thecrownestate.co.uk/TCE-Logo-New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logos.thecrownestate.co.uk/TCE-Logo-New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logos.thecrownestate.co.uk/TCE-Logo-New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logos.thecrownestate.co.uk/TCE-Logo-New.gif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slide" Target="slide2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logos.thecrownestate.co.uk/TCE-Logo-New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.co/wh64ppLKV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http://logos.thecrownestate.co.uk/TCE-Logo-New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hecrownestate.co.uk/en-gb/our-places/asset-map/#tab-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http://logos.thecrownestate.co.uk/TCE-Logo-New.gif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logos.thecrownestate.co.uk/TCE-Logo-New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32656"/>
            <a:ext cx="4699583" cy="3560327"/>
          </a:xfrm>
        </p:spPr>
        <p:txBody>
          <a:bodyPr>
            <a:normAutofit/>
          </a:bodyPr>
          <a:lstStyle/>
          <a:p>
            <a:r>
              <a:rPr lang="en-GB" sz="4300" dirty="0">
                <a:solidFill>
                  <a:schemeClr val="tx1"/>
                </a:solidFill>
              </a:rPr>
              <a:t>Peter Riches</a:t>
            </a:r>
          </a:p>
          <a:p>
            <a:r>
              <a:rPr lang="en-GB" dirty="0">
                <a:solidFill>
                  <a:schemeClr val="tx1"/>
                </a:solidFill>
              </a:rPr>
              <a:t>Coastal Agent for Essex Suffolk and Norfolk since 1990 </a:t>
            </a:r>
          </a:p>
          <a:p>
            <a:r>
              <a:rPr lang="en-GB" sz="2200" dirty="0">
                <a:solidFill>
                  <a:schemeClr val="tx1"/>
                </a:solidFill>
              </a:rPr>
              <a:t>and the River Thames since 2013</a:t>
            </a:r>
          </a:p>
        </p:txBody>
      </p:sp>
    </p:spTree>
    <p:extLst>
      <p:ext uri="{BB962C8B-B14F-4D97-AF65-F5344CB8AC3E}">
        <p14:creationId xmlns:p14="http://schemas.microsoft.com/office/powerpoint/2010/main" val="89354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38" y="260648"/>
            <a:ext cx="7772400" cy="792088"/>
          </a:xfrm>
        </p:spPr>
        <p:txBody>
          <a:bodyPr/>
          <a:lstStyle/>
          <a:p>
            <a:r>
              <a:rPr lang="en-GB" dirty="0"/>
              <a:t>The coastal estate in East Anglia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340772"/>
            <a:ext cx="7344816" cy="4464495"/>
          </a:xfrm>
        </p:spPr>
        <p:txBody>
          <a:bodyPr>
            <a:normAutofit fontScale="70000" lnSpcReduction="20000"/>
          </a:bodyPr>
          <a:lstStyle/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Beaches (including the Wash)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Norfolk Broads – </a:t>
            </a:r>
            <a:r>
              <a:rPr lang="en-GB" sz="2600" dirty="0">
                <a:solidFill>
                  <a:schemeClr val="tx1"/>
                </a:solidFill>
              </a:rPr>
              <a:t>rivers only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Estuaries </a:t>
            </a:r>
            <a:r>
              <a:rPr lang="en-GB" sz="2200" dirty="0">
                <a:solidFill>
                  <a:schemeClr val="tx1"/>
                </a:solidFill>
              </a:rPr>
              <a:t>(excluding the Colne – Borough Charter 1189)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Blyth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Alde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Deben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Stour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Parts of the Blackwater and Crouch and Roach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5% of the tidal River Thames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Ports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Felixstowe 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Harwich 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Gt Yarmouth Outer Harbour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logos.thecrownestate.co.uk/TCE-Logo-New.gif">
            <a:extLst>
              <a:ext uri="{FF2B5EF4-FFF2-40B4-BE49-F238E27FC236}">
                <a16:creationId xmlns:a16="http://schemas.microsoft.com/office/drawing/2014/main" id="{F9685A15-C355-4B4E-BFB1-1B2403AFCC1B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66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7779" y="404663"/>
            <a:ext cx="2914861" cy="792088"/>
          </a:xfrm>
        </p:spPr>
        <p:txBody>
          <a:bodyPr/>
          <a:lstStyle/>
          <a:p>
            <a:r>
              <a:rPr lang="en-GB" dirty="0"/>
              <a:t>Essex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7"/>
            <a:ext cx="5904656" cy="57316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http://logos.thecrownestate.co.uk/TCE-Logo-New.gif">
            <a:extLst>
              <a:ext uri="{FF2B5EF4-FFF2-40B4-BE49-F238E27FC236}">
                <a16:creationId xmlns:a16="http://schemas.microsoft.com/office/drawing/2014/main" id="{A5BE0D3B-9B68-43F4-B2C3-26594F6FF041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70933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67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37" y="548681"/>
            <a:ext cx="7772400" cy="792088"/>
          </a:xfrm>
        </p:spPr>
        <p:txBody>
          <a:bodyPr/>
          <a:lstStyle/>
          <a:p>
            <a:r>
              <a:rPr lang="en-GB" dirty="0"/>
              <a:t>River Thames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225792" cy="4032072"/>
          </a:xfrm>
        </p:spPr>
        <p:txBody>
          <a:bodyPr>
            <a:normAutofit/>
          </a:bodyPr>
          <a:lstStyle/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Fronting Crown land </a:t>
            </a:r>
            <a:r>
              <a:rPr lang="en-GB" sz="2000" dirty="0">
                <a:solidFill>
                  <a:schemeClr val="tx1"/>
                </a:solidFill>
              </a:rPr>
              <a:t>–  Tilbury Fort, former royal dockyard at Deptford, Tower of London, Houses of Parliament, Somerset House, Greenwich, Woolwich Arsenal, Battersea Park, Kew Gardens, Richmond, Hampton Court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5% of tidal river - </a:t>
            </a:r>
            <a:r>
              <a:rPr lang="en-GB" sz="2000" dirty="0">
                <a:solidFill>
                  <a:schemeClr val="tx1"/>
                </a:solidFill>
              </a:rPr>
              <a:t>(95% PLA and Environment Agency – successors to the Thames Conservators)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logos.thecrownestate.co.uk/TCE-Logo-New.gif">
            <a:extLst>
              <a:ext uri="{FF2B5EF4-FFF2-40B4-BE49-F238E27FC236}">
                <a16:creationId xmlns:a16="http://schemas.microsoft.com/office/drawing/2014/main" id="{EB0F50F9-BBB8-447B-B0FC-9BC990CE34B7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6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475" y="243838"/>
            <a:ext cx="7772400" cy="936104"/>
          </a:xfrm>
        </p:spPr>
        <p:txBody>
          <a:bodyPr/>
          <a:lstStyle/>
          <a:p>
            <a:r>
              <a:rPr lang="en-GB" dirty="0"/>
              <a:t>What we do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210525"/>
            <a:ext cx="7056782" cy="4104456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Grant agreements (leases) for use of foreshore and bed to raise revenue and facilitate management</a:t>
            </a:r>
            <a:endParaRPr lang="en-GB" b="1" dirty="0">
              <a:solidFill>
                <a:schemeClr val="tx1"/>
              </a:solidFill>
            </a:endParaRP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Moorings </a:t>
            </a:r>
            <a:r>
              <a:rPr lang="en-GB" sz="2000" dirty="0">
                <a:solidFill>
                  <a:schemeClr val="tx1"/>
                </a:solidFill>
              </a:rPr>
              <a:t>– fairway committees, clubs and associations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Reclamation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eg</a:t>
            </a:r>
            <a:r>
              <a:rPr lang="en-GB" sz="2000" dirty="0">
                <a:solidFill>
                  <a:schemeClr val="tx1"/>
                </a:solidFill>
              </a:rPr>
              <a:t> Ports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Wildfowling </a:t>
            </a:r>
            <a:r>
              <a:rPr lang="en-GB" sz="2000" dirty="0">
                <a:solidFill>
                  <a:schemeClr val="tx1"/>
                </a:solidFill>
              </a:rPr>
              <a:t>– BASC and JTG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Conservation </a:t>
            </a:r>
            <a:r>
              <a:rPr lang="en-GB" sz="2000" dirty="0">
                <a:solidFill>
                  <a:schemeClr val="tx1"/>
                </a:solidFill>
              </a:rPr>
              <a:t>– Local Authorities, RSPB, NE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Pipelines, cables and outfalls</a:t>
            </a:r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5AAEA9B7-87CC-4CC3-95C7-15180430F4F3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8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portoffelixstowe.co.uk/common/images/gallery/berths89/hirberths8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6640279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583941"/>
            <a:ext cx="367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Ports - Felixstowe</a:t>
            </a:r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782CFFB0-A1B2-4CA3-962C-85B38F1795B1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7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3864" y="5647112"/>
            <a:ext cx="405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Harwich International Port</a:t>
            </a:r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0B020ED3-82B1-4893-8A03-0622C9237849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EEFA1A-8A40-452F-834D-907BA6EC2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7285984" cy="47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645723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Bathside</a:t>
            </a:r>
            <a:r>
              <a:rPr lang="en-GB" sz="2800" dirty="0"/>
              <a:t> Bay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04664"/>
            <a:ext cx="6912768" cy="4642150"/>
          </a:xfrm>
          <a:prstGeom prst="rect">
            <a:avLst/>
          </a:prstGeom>
        </p:spPr>
      </p:pic>
      <p:pic>
        <p:nvPicPr>
          <p:cNvPr id="7" name="Picture 2" descr="http://logos.thecrownestate.co.uk/TCE-Logo-New.gif">
            <a:extLst>
              <a:ext uri="{FF2B5EF4-FFF2-40B4-BE49-F238E27FC236}">
                <a16:creationId xmlns:a16="http://schemas.microsoft.com/office/drawing/2014/main" id="{3F0C6E1E-C1B0-462D-8DC8-86BB0798289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6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6421" y="567027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Tilbury 2</a:t>
            </a:r>
          </a:p>
        </p:txBody>
      </p:sp>
      <p:sp>
        <p:nvSpPr>
          <p:cNvPr id="5" name="AutoShape 6" descr="Image result for eastport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eastport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http://logos.thecrownestate.co.uk/TCE-Logo-New.gif">
            <a:extLst>
              <a:ext uri="{FF2B5EF4-FFF2-40B4-BE49-F238E27FC236}">
                <a16:creationId xmlns:a16="http://schemas.microsoft.com/office/drawing/2014/main" id="{4128549E-A692-42C5-A927-791D1C91F97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28198-03E9-4498-8C6B-897AF838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75" y="160337"/>
            <a:ext cx="7565718" cy="48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Peter\Desktop\240220099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0" y="145712"/>
            <a:ext cx="6629875" cy="49714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76075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Moorings</a:t>
            </a:r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7DFC2C45-3C15-4C15-A859-4782260057D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341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61471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Burnham Yacht Harbour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1338" y="404664"/>
            <a:ext cx="6708942" cy="4464496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6C15B1C0-E080-48BB-B665-01C9DBAD3F9A}"/>
              </a:ext>
            </a:extLst>
          </p:cNvPr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2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116632"/>
            <a:ext cx="8568952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Crown Estate is a commercial real estate business, established by an Act of Parliament which can trace its roots back to 1066.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of its annual profits are returned to the Treasury for the benefit of the public finances.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Its portfolio includes: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 of the UK seabed, approximately half the foreshore and tidal estuaries;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retail and leisure assets;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 and strategic land; and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Central London, including Regent Street and around 50% of St James’s;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21st century it is a successful, commercial enterprise known for a progressive, sustainable approach which creates long term value, beyond its financial return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logos.thecrownestate.co.uk/TCE-Logo-New.gif">
            <a:extLst>
              <a:ext uri="{FF2B5EF4-FFF2-40B4-BE49-F238E27FC236}">
                <a16:creationId xmlns:a16="http://schemas.microsoft.com/office/drawing/2014/main" id="{D5E873A4-965E-4ABC-B908-B40C298EB2D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79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399275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Coastal Erosion 1 - </a:t>
            </a:r>
            <a:r>
              <a:rPr lang="en-GB" sz="2800" dirty="0" err="1"/>
              <a:t>Bawdsey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74" y="404664"/>
            <a:ext cx="7629525" cy="447675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3CDDE968-EC6C-4D76-9845-1EEC3BB2B9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4558111"/>
                  </p:ext>
                </p:extLst>
              </p:nvPr>
            </p:nvGraphicFramePr>
            <p:xfrm>
              <a:off x="-1948218" y="2428591"/>
              <a:ext cx="2286000" cy="1714500"/>
            </p:xfrm>
            <a:graphic>
              <a:graphicData uri="http://schemas.microsoft.com/office/powerpoint/2016/slidezoom">
                <pslz:sldZm>
                  <pslz:sldZmObj sldId="277" cId="1612944508">
                    <pslz:zmPr id="{F518A5BB-E766-4ED1-B75F-1E832BF9585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CDDE968-EC6C-4D76-9845-1EEC3BB2B9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48218" y="242859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Picture 2" descr="http://logos.thecrownestate.co.uk/TCE-Logo-New.gif">
            <a:extLst>
              <a:ext uri="{FF2B5EF4-FFF2-40B4-BE49-F238E27FC236}">
                <a16:creationId xmlns:a16="http://schemas.microsoft.com/office/drawing/2014/main" id="{D9D92C5E-BB04-4A13-B301-4373DB24EE0A}"/>
              </a:ext>
            </a:extLst>
          </p:cNvPr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84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586873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Coastal Erosion 2 - </a:t>
            </a:r>
            <a:r>
              <a:rPr lang="en-GB" sz="2800" dirty="0" err="1"/>
              <a:t>Hopton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475295" cy="4856471"/>
          </a:xfrm>
          <a:prstGeom prst="rect">
            <a:avLst/>
          </a:prstGeom>
        </p:spPr>
      </p:pic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D2C10B5C-A159-465B-9A87-CB8362480DD9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94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586873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Coastal Erosion 3 - </a:t>
            </a:r>
            <a:r>
              <a:rPr lang="en-GB" sz="2800" dirty="0" err="1"/>
              <a:t>Bacton</a:t>
            </a:r>
            <a:endParaRPr lang="en-GB" sz="2800" dirty="0"/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412EF2CE-0A91-4A39-B653-24BE5BDD9A1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0F3CCA-4CA5-4639-BF45-E84427D58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70196"/>
            <a:ext cx="7122555" cy="50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0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586873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Sandscaping</a:t>
            </a:r>
            <a:r>
              <a:rPr lang="en-GB" sz="2800" dirty="0"/>
              <a:t> </a:t>
            </a:r>
            <a:r>
              <a:rPr lang="en-GB" u="sng" dirty="0">
                <a:hlinkClick r:id="rId3"/>
              </a:rPr>
              <a:t>t.co/wh64ppLKVk</a:t>
            </a:r>
            <a:r>
              <a:rPr lang="en-GB" dirty="0"/>
              <a:t> </a:t>
            </a:r>
            <a:r>
              <a:rPr lang="en-GB" sz="2800" dirty="0"/>
              <a:t> </a:t>
            </a:r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412EF2CE-0A91-4A39-B653-24BE5BDD9A1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4C097-0B0B-4C5E-92ED-FF56DED5C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6" y="188640"/>
            <a:ext cx="7488832" cy="51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3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58687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Sandscaping</a:t>
            </a:r>
            <a:r>
              <a:rPr lang="en-GB" sz="2800" dirty="0"/>
              <a:t> 5 years </a:t>
            </a:r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412EF2CE-0A91-4A39-B653-24BE5BDD9A1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95D013-26B6-4CD8-A847-2B2017C5F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6" y="188640"/>
            <a:ext cx="7488832" cy="51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15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586873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Sandscaping</a:t>
            </a:r>
            <a:r>
              <a:rPr lang="en-GB" sz="2800" dirty="0"/>
              <a:t> 20 years </a:t>
            </a:r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412EF2CE-0A91-4A39-B653-24BE5BDD9A1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34B235-320C-4198-AAF1-1F79EFF58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6" y="188640"/>
            <a:ext cx="75046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7412FB-DB95-4FD4-AE90-6560FEA9BD1F}"/>
              </a:ext>
            </a:extLst>
          </p:cNvPr>
          <p:cNvSpPr txBox="1"/>
          <p:nvPr/>
        </p:nvSpPr>
        <p:spPr>
          <a:xfrm>
            <a:off x="7236296" y="544522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hlinkClick r:id="rId2"/>
              </a:rPr>
              <a:t>https://www.thecrownestate.co.uk/en-gb/our-places/asset-map/#tab-2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E2BB1-FD9E-4236-A38A-F60BB97CE531}"/>
              </a:ext>
            </a:extLst>
          </p:cNvPr>
          <p:cNvSpPr txBox="1"/>
          <p:nvPr/>
        </p:nvSpPr>
        <p:spPr>
          <a:xfrm>
            <a:off x="550331" y="4690017"/>
            <a:ext cx="195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Nov 2019 – 8am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0BD51-420B-4A8A-9FD0-5042C4B1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52736"/>
            <a:ext cx="2376264" cy="1090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DAA95-0DD4-4CC0-92E3-3569F9AFB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142837"/>
            <a:ext cx="2376264" cy="2352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4C6804-59C6-4C47-880F-E35A02B05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08" y="1052736"/>
            <a:ext cx="5756757" cy="41986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E7AE35-17A2-47F8-8834-A39B2B0FEB3B}"/>
              </a:ext>
            </a:extLst>
          </p:cNvPr>
          <p:cNvSpPr/>
          <p:nvPr/>
        </p:nvSpPr>
        <p:spPr>
          <a:xfrm>
            <a:off x="467544" y="1052736"/>
            <a:ext cx="8133021" cy="4198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4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50416" y="1700808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East Anglia 4.47m tonnes taken in 2015 (9.2m tonnes licenced)</a:t>
            </a:r>
          </a:p>
          <a:p>
            <a:endParaRPr lang="en-GB" dirty="0"/>
          </a:p>
          <a:p>
            <a:r>
              <a:rPr lang="en-GB" dirty="0"/>
              <a:t>Nationally – 19.5m tonnes taken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0416" y="37724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Offshore Aggregates</a:t>
            </a:r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F2B483AB-F13C-4D89-AA75-FB7D333C7E70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59489-D292-4865-A406-7B714EB25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2630"/>
            <a:ext cx="5127042" cy="5680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831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936104"/>
          </a:xfrm>
        </p:spPr>
        <p:txBody>
          <a:bodyPr/>
          <a:lstStyle/>
          <a:p>
            <a:r>
              <a:rPr lang="en-GB" dirty="0"/>
              <a:t>What is it worth?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122842"/>
            <a:ext cx="7289685" cy="4538406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£14.3bn </a:t>
            </a:r>
            <a:r>
              <a:rPr lang="en-GB" sz="2200" dirty="0">
                <a:solidFill>
                  <a:schemeClr val="tx1"/>
                </a:solidFill>
              </a:rPr>
              <a:t>- £343.5m surrendered to HM Treasury 2018/19 (£2.8bn in the last 10 years)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London - £8.2bn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Regional retail – £2.3bn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EMI - £1.6bn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Rural &amp; Coastal - £1.4bn</a:t>
            </a:r>
          </a:p>
          <a:p>
            <a:pPr marL="914378" lvl="1" indent="-457189" algn="l">
              <a:buFont typeface="Arial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£46.7m to Treasury in 2018/19</a:t>
            </a:r>
          </a:p>
          <a:p>
            <a:pPr marL="914378" lvl="1" indent="-457189" algn="l">
              <a:buFont typeface="Arial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Coastal Communities Fund (HLF) set by Govt at 50% of revenue</a:t>
            </a:r>
          </a:p>
          <a:p>
            <a:pPr algn="l"/>
            <a:endParaRPr lang="en-GB" sz="2600" dirty="0">
              <a:solidFill>
                <a:schemeClr val="tx1"/>
              </a:solidFill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March 2019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7ACCDA74-0F0D-44B7-AC76-7297AE24CF55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98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813" y="3"/>
            <a:ext cx="7772400" cy="1470025"/>
          </a:xfrm>
        </p:spPr>
        <p:txBody>
          <a:bodyPr/>
          <a:lstStyle/>
          <a:p>
            <a:r>
              <a:rPr lang="en-GB" dirty="0"/>
              <a:t>What we are not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735" y="1195175"/>
            <a:ext cx="6400800" cy="3888056"/>
          </a:xfrm>
        </p:spPr>
        <p:txBody>
          <a:bodyPr>
            <a:normAutofit fontScale="85000" lnSpcReduction="20000"/>
          </a:bodyPr>
          <a:lstStyle/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Not a regulator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EA, Harbour authorities, DoT, Defra etc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Not a planning authority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District Councils, MMO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Not the Coast Protection Authority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Local Authorities, Environment Agency </a:t>
            </a:r>
          </a:p>
          <a:p>
            <a:pPr marL="457188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Not a conservation agency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Natural England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IFCAs</a:t>
            </a:r>
          </a:p>
          <a:p>
            <a:pPr marL="457188" lvl="1" algn="l"/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11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Crown Estate is a landowner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55C6F43C-77E3-4187-AF11-6731AE885F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2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1134"/>
            <a:ext cx="7772400" cy="936104"/>
          </a:xfrm>
        </p:spPr>
        <p:txBody>
          <a:bodyPr>
            <a:normAutofit/>
          </a:bodyPr>
          <a:lstStyle/>
          <a:p>
            <a:r>
              <a:rPr lang="en-GB" dirty="0"/>
              <a:t>Why do we have a Crown Estate?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047238"/>
            <a:ext cx="6696955" cy="410445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34000"/>
              </a:lnSpc>
            </a:pPr>
            <a:r>
              <a:rPr lang="en-GB" dirty="0">
                <a:solidFill>
                  <a:schemeClr val="tx1"/>
                </a:solidFill>
              </a:rPr>
              <a:t>1066 - The Norman Conquest </a:t>
            </a:r>
            <a:r>
              <a:rPr lang="en-GB" sz="2200" dirty="0">
                <a:solidFill>
                  <a:schemeClr val="tx1"/>
                </a:solidFill>
              </a:rPr>
              <a:t>–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All land vested in the Crown including the coast, needed to defend the nation.  Presumption in favour of the monarch; exists today.  Land used to raise revenue for sovereign’s fiscal responsibility – raise an army; fund the judiciary.  </a:t>
            </a:r>
          </a:p>
          <a:p>
            <a:pPr algn="just">
              <a:lnSpc>
                <a:spcPct val="134000"/>
              </a:lnSpc>
            </a:pPr>
            <a:r>
              <a:rPr lang="en-GB" dirty="0">
                <a:solidFill>
                  <a:schemeClr val="tx1"/>
                </a:solidFill>
              </a:rPr>
              <a:t>1760 - George III – The Civil List  </a:t>
            </a:r>
            <a:r>
              <a:rPr lang="en-GB" sz="2400" dirty="0">
                <a:solidFill>
                  <a:schemeClr val="tx1"/>
                </a:solidFill>
              </a:rPr>
              <a:t>taxes raise revenue and country administered by parliament; HM Forests and Foreshores and the Forestry Commission.  Managed by the Board of Trade</a:t>
            </a:r>
          </a:p>
          <a:p>
            <a:pPr algn="just">
              <a:lnSpc>
                <a:spcPct val="134000"/>
              </a:lnSpc>
            </a:pPr>
            <a:r>
              <a:rPr lang="en-GB" dirty="0">
                <a:solidFill>
                  <a:schemeClr val="tx1"/>
                </a:solidFill>
              </a:rPr>
              <a:t>1961 – The Crown Estate Act </a:t>
            </a:r>
            <a:r>
              <a:rPr lang="en-GB" sz="2400" dirty="0">
                <a:solidFill>
                  <a:schemeClr val="tx1"/>
                </a:solidFill>
              </a:rPr>
              <a:t>– TCE manages land owned by The Crown.  Established the Crown Estate Commissioners as managing trustees; distinguishes TCE from other Crown land </a:t>
            </a:r>
            <a:r>
              <a:rPr lang="en-GB" sz="2400" dirty="0" err="1">
                <a:solidFill>
                  <a:schemeClr val="tx1"/>
                </a:solidFill>
              </a:rPr>
              <a:t>eg</a:t>
            </a:r>
            <a:r>
              <a:rPr lang="en-GB" sz="2400" dirty="0">
                <a:solidFill>
                  <a:schemeClr val="tx1"/>
                </a:solidFill>
              </a:rPr>
              <a:t> MoD</a:t>
            </a:r>
          </a:p>
          <a:p>
            <a:pPr>
              <a:lnSpc>
                <a:spcPct val="134000"/>
              </a:lnSpc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134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1B6A421B-9B25-4CDF-A25B-9F87A0D1D529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74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www.thecrownestate.co.uk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2977480"/>
          </a:xfrm>
        </p:spPr>
        <p:txBody>
          <a:bodyPr>
            <a:normAutofit/>
          </a:bodyPr>
          <a:lstStyle/>
          <a:p>
            <a:r>
              <a:rPr lang="en-GB" dirty="0"/>
              <a:t>Peter Riches</a:t>
            </a:r>
            <a:br>
              <a:rPr lang="en-GB" dirty="0"/>
            </a:br>
            <a:r>
              <a:rPr lang="en-GB" sz="2000" dirty="0"/>
              <a:t>Morley Riches &amp; Ablewhite</a:t>
            </a:r>
            <a:br>
              <a:rPr lang="en-GB" sz="2000" dirty="0"/>
            </a:br>
            <a:r>
              <a:rPr lang="en-GB" sz="2000" dirty="0"/>
              <a:t>Kings Court, Newcomen Way</a:t>
            </a:r>
            <a:br>
              <a:rPr lang="en-GB" sz="2000" dirty="0"/>
            </a:br>
            <a:r>
              <a:rPr lang="en-GB" sz="2000" dirty="0"/>
              <a:t>Colchester CO4 9RA</a:t>
            </a:r>
            <a:br>
              <a:rPr lang="en-GB" sz="2000" dirty="0"/>
            </a:br>
            <a:r>
              <a:rPr lang="en-GB" sz="2000" dirty="0"/>
              <a:t>01206 505707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DB3514F3-FA97-4295-AB4F-526610F2370B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17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38" y="207066"/>
            <a:ext cx="7772400" cy="936104"/>
          </a:xfrm>
        </p:spPr>
        <p:txBody>
          <a:bodyPr/>
          <a:lstStyle/>
          <a:p>
            <a:r>
              <a:rPr lang="en-GB" dirty="0"/>
              <a:t>What is The Crown Estate?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353" y="1196752"/>
            <a:ext cx="7289685" cy="4135288"/>
          </a:xfrm>
        </p:spPr>
        <p:txBody>
          <a:bodyPr>
            <a:normAutofit fontScale="85000" lnSpcReduction="10000"/>
          </a:bodyPr>
          <a:lstStyle/>
          <a:p>
            <a:pPr marL="457189" indent="-457189" algn="l">
              <a:lnSpc>
                <a:spcPct val="134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Not the Sovereign’s personal estate</a:t>
            </a:r>
          </a:p>
          <a:p>
            <a:pPr marL="457189" indent="-457189" algn="l">
              <a:lnSpc>
                <a:spcPct val="134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Owned “in right of the Crown”</a:t>
            </a:r>
          </a:p>
          <a:p>
            <a:pPr marL="457189" indent="-457189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Governed by Act of Parliament – “work with the grain of government”</a:t>
            </a:r>
          </a:p>
          <a:p>
            <a:pPr marL="457189" indent="-457189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Managed by the Crown Estate Commissioners;  the Sovereign has no management control</a:t>
            </a:r>
          </a:p>
          <a:p>
            <a:pPr marL="457189" indent="-457189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Revenues surrendered to the Treasury for the benefit of the nation 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logos.thecrownestate.co.uk/TCE-Logo-New.gif">
            <a:extLst>
              <a:ext uri="{FF2B5EF4-FFF2-40B4-BE49-F238E27FC236}">
                <a16:creationId xmlns:a16="http://schemas.microsoft.com/office/drawing/2014/main" id="{F27C26DE-B29E-40A7-B698-CAADAFDBF5EB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62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37" y="548680"/>
            <a:ext cx="7772400" cy="936104"/>
          </a:xfrm>
        </p:spPr>
        <p:txBody>
          <a:bodyPr/>
          <a:lstStyle/>
          <a:p>
            <a:r>
              <a:rPr lang="en-GB" dirty="0"/>
              <a:t>The Crown Estate’s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619" y="1597968"/>
            <a:ext cx="7289685" cy="413528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Crown prerogative – prima facie title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Paramount lordship under the feudal system out of which freeholds are created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Demense</a:t>
            </a:r>
            <a:r>
              <a:rPr lang="en-GB" dirty="0">
                <a:solidFill>
                  <a:schemeClr val="tx1"/>
                </a:solidFill>
              </a:rPr>
              <a:t> land (with no lord) or the allodium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 deeds but since 2002 we register title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465B8439-C8F5-4990-B4F6-0D527E36CA8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620690"/>
            <a:ext cx="8064896" cy="4496429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Parliament decrees that TCE operates</a:t>
            </a:r>
          </a:p>
          <a:p>
            <a:r>
              <a:rPr lang="en-GB" b="1" dirty="0">
                <a:solidFill>
                  <a:schemeClr val="tx1"/>
                </a:solidFill>
              </a:rPr>
              <a:t>as a commercial organisation, combining the</a:t>
            </a:r>
          </a:p>
          <a:p>
            <a:r>
              <a:rPr lang="en-GB" b="1" dirty="0">
                <a:solidFill>
                  <a:schemeClr val="tx1"/>
                </a:solidFill>
              </a:rPr>
              <a:t>commercial imperative with an equally firm</a:t>
            </a:r>
          </a:p>
          <a:p>
            <a:r>
              <a:rPr lang="en-GB" b="1" dirty="0">
                <a:solidFill>
                  <a:schemeClr val="tx1"/>
                </a:solidFill>
              </a:rPr>
              <a:t>commitment to integrity and stewardship.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s1.3 - general duty to maintain and enhance its value and the return obtained from it, but with due regard to the requirements of good management</a:t>
            </a:r>
          </a:p>
          <a:p>
            <a:endParaRPr lang="en-GB" sz="1000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s.3.1 – no person can acquire an interest or occupy Crown land without paying the best consideration in all the circumstances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logos.thecrownestate.co.uk/TCE-Logo-New.gif">
            <a:extLst>
              <a:ext uri="{FF2B5EF4-FFF2-40B4-BE49-F238E27FC236}">
                <a16:creationId xmlns:a16="http://schemas.microsoft.com/office/drawing/2014/main" id="{A3217ECF-B7BE-4F5A-9300-038696E9827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7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669" y="147528"/>
            <a:ext cx="7772400" cy="936104"/>
          </a:xfrm>
        </p:spPr>
        <p:txBody>
          <a:bodyPr>
            <a:normAutofit/>
          </a:bodyPr>
          <a:lstStyle/>
          <a:p>
            <a:r>
              <a:rPr lang="en-GB" dirty="0"/>
              <a:t>The Crown Estate ‘businesses’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268760"/>
            <a:ext cx="7688219" cy="3960440"/>
          </a:xfrm>
        </p:spPr>
        <p:txBody>
          <a:bodyPr>
            <a:noAutofit/>
          </a:bodyPr>
          <a:lstStyle/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Central London </a:t>
            </a:r>
            <a:r>
              <a:rPr lang="en-GB" sz="2000" dirty="0">
                <a:solidFill>
                  <a:schemeClr val="tx1"/>
                </a:solidFill>
              </a:rPr>
              <a:t>- mainly Regent Street and St James’s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Regional Retail </a:t>
            </a:r>
            <a:r>
              <a:rPr lang="en-GB" sz="2000" dirty="0">
                <a:solidFill>
                  <a:schemeClr val="tx1"/>
                </a:solidFill>
              </a:rPr>
              <a:t>– mainly out of town retail and leisure parks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Rural </a:t>
            </a:r>
            <a:r>
              <a:rPr lang="en-GB" sz="2000" dirty="0">
                <a:solidFill>
                  <a:schemeClr val="tx1"/>
                </a:solidFill>
              </a:rPr>
              <a:t>– 356,000 acres of farmland and Windsor Great Park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Energy Minerals and Infrastructure (EMI) </a:t>
            </a:r>
            <a:r>
              <a:rPr lang="en-GB" sz="2000" dirty="0">
                <a:solidFill>
                  <a:schemeClr val="tx1"/>
                </a:solidFill>
              </a:rPr>
              <a:t>includes the Coastal Estate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Scotland </a:t>
            </a:r>
            <a:r>
              <a:rPr lang="en-GB" sz="2000" dirty="0">
                <a:solidFill>
                  <a:schemeClr val="tx1"/>
                </a:solidFill>
              </a:rPr>
              <a:t>– now devolved to Crown Estate Scotland (the Scotland Act 2016)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6EBDC82B-8042-46D9-8932-19C4813C5114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5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669" y="147528"/>
            <a:ext cx="7772400" cy="936104"/>
          </a:xfrm>
        </p:spPr>
        <p:txBody>
          <a:bodyPr>
            <a:normAutofit/>
          </a:bodyPr>
          <a:lstStyle/>
          <a:p>
            <a:r>
              <a:rPr lang="en-GB" dirty="0"/>
              <a:t>What the EMI comprises?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917" y="1340768"/>
            <a:ext cx="7488832" cy="3960440"/>
          </a:xfrm>
        </p:spPr>
        <p:txBody>
          <a:bodyPr>
            <a:noAutofit/>
          </a:bodyPr>
          <a:lstStyle/>
          <a:p>
            <a:pPr marL="914377" lvl="1" indent="-457189" algn="l">
              <a:buFont typeface="Arial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Energy &amp; Infrastructure</a:t>
            </a:r>
          </a:p>
          <a:p>
            <a:pPr marL="1371566" lvl="2" indent="-457189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Offshore wind </a:t>
            </a:r>
          </a:p>
          <a:p>
            <a:pPr marL="1371566" lvl="2" indent="-457189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Wave &amp; Tidal  </a:t>
            </a:r>
          </a:p>
          <a:p>
            <a:pPr marL="1371566" lvl="2" indent="-457189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Carbon Capture and Storage</a:t>
            </a:r>
          </a:p>
          <a:p>
            <a:pPr marL="1371566" lvl="2" indent="-457189" algn="l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Pipelines, outfalls and cables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Marine aggregates </a:t>
            </a:r>
            <a:r>
              <a:rPr lang="en-GB" sz="2000" dirty="0">
                <a:solidFill>
                  <a:schemeClr val="tx1"/>
                </a:solidFill>
              </a:rPr>
              <a:t>– including salt and potash</a:t>
            </a:r>
          </a:p>
          <a:p>
            <a:pPr marL="914377" lvl="1" indent="-457189" algn="l">
              <a:buFont typeface="Arial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Coast and Estuaries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logos.thecrownestate.co.uk/TCE-Logo-New.gif">
            <a:extLst>
              <a:ext uri="{FF2B5EF4-FFF2-40B4-BE49-F238E27FC236}">
                <a16:creationId xmlns:a16="http://schemas.microsoft.com/office/drawing/2014/main" id="{3A60B8BF-7588-45FA-98FF-3144335EE0F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63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37" y="197951"/>
            <a:ext cx="7772400" cy="936104"/>
          </a:xfrm>
        </p:spPr>
        <p:txBody>
          <a:bodyPr/>
          <a:lstStyle/>
          <a:p>
            <a:r>
              <a:rPr lang="en-GB" dirty="0"/>
              <a:t>The Coastal Estate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7902" y="1157055"/>
            <a:ext cx="7588515" cy="3960064"/>
          </a:xfrm>
        </p:spPr>
        <p:txBody>
          <a:bodyPr>
            <a:normAutofit fontScale="92500" lnSpcReduction="10000"/>
          </a:bodyPr>
          <a:lstStyle/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55% of the UK’s foreshore - </a:t>
            </a:r>
            <a:r>
              <a:rPr lang="en-GB" sz="2200" dirty="0">
                <a:solidFill>
                  <a:schemeClr val="tx1"/>
                </a:solidFill>
              </a:rPr>
              <a:t>mean high to mean low water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beds of many tidal rivers and estuaries </a:t>
            </a:r>
            <a:r>
              <a:rPr lang="en-GB" sz="2200" dirty="0">
                <a:solidFill>
                  <a:schemeClr val="tx1"/>
                </a:solidFill>
              </a:rPr>
              <a:t>- to natural tidal limits (normal tides)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Bed of the sea to the 12 nautical mile territorial limit </a:t>
            </a:r>
          </a:p>
          <a:p>
            <a:pPr marL="457189" indent="-457189"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rights to explore and utilise the natural resources (excluding hydrocarbons) of the UK continental shelf.</a:t>
            </a:r>
          </a:p>
        </p:txBody>
      </p:sp>
      <p:pic>
        <p:nvPicPr>
          <p:cNvPr id="1027" name="Picture 7" descr="Description: cid:image001.png@01CAA0FF.CBA58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5117119"/>
            <a:ext cx="939975" cy="1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logos.thecrownestate.co.uk/TCE-Logo-New.gif">
            <a:extLst>
              <a:ext uri="{FF2B5EF4-FFF2-40B4-BE49-F238E27FC236}">
                <a16:creationId xmlns:a16="http://schemas.microsoft.com/office/drawing/2014/main" id="{9A935786-3C79-4DCA-B901-F5930EB7750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6879"/>
            <a:ext cx="2714563" cy="86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6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79A2539CB9B47B8B147B3368CACF2" ma:contentTypeVersion="10" ma:contentTypeDescription="Create a new document." ma:contentTypeScope="" ma:versionID="02e6bbc373a36a0e48c71569ea08de1e">
  <xsd:schema xmlns:xsd="http://www.w3.org/2001/XMLSchema" xmlns:xs="http://www.w3.org/2001/XMLSchema" xmlns:p="http://schemas.microsoft.com/office/2006/metadata/properties" xmlns:ns2="b2665484-1e0e-4de4-b52b-df24f644ac56" xmlns:ns3="31de07da-4512-4d2a-bbf0-104dd49c17c1" targetNamespace="http://schemas.microsoft.com/office/2006/metadata/properties" ma:root="true" ma:fieldsID="7f38ed3ab5e40d65287f3ff41887c0c2" ns2:_="" ns3:_="">
    <xsd:import namespace="b2665484-1e0e-4de4-b52b-df24f644ac56"/>
    <xsd:import namespace="31de07da-4512-4d2a-bbf0-104dd49c17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65484-1e0e-4de4-b52b-df24f644ac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e07da-4512-4d2a-bbf0-104dd49c1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707AF2-23AE-48AB-BE42-E0F809B0B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65484-1e0e-4de4-b52b-df24f644ac56"/>
    <ds:schemaRef ds:uri="31de07da-4512-4d2a-bbf0-104dd49c1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4049CC-C944-4AF7-806E-744066E82DA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b2665484-1e0e-4de4-b52b-df24f644ac56"/>
    <ds:schemaRef ds:uri="http://purl.org/dc/dcmitype/"/>
    <ds:schemaRef ds:uri="http://schemas.microsoft.com/office/infopath/2007/PartnerControls"/>
    <ds:schemaRef ds:uri="31de07da-4512-4d2a-bbf0-104dd49c17c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32E35C-8163-45C5-9CA4-836E25A62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949</Words>
  <Application>Microsoft Office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Symbol</vt:lpstr>
      <vt:lpstr>Office Theme</vt:lpstr>
      <vt:lpstr>PowerPoint Presentation</vt:lpstr>
      <vt:lpstr>PowerPoint Presentation</vt:lpstr>
      <vt:lpstr>Why do we have a Crown Estate?</vt:lpstr>
      <vt:lpstr>What is The Crown Estate?</vt:lpstr>
      <vt:lpstr>The Crown Estate’s title</vt:lpstr>
      <vt:lpstr>PowerPoint Presentation</vt:lpstr>
      <vt:lpstr>The Crown Estate ‘businesses’</vt:lpstr>
      <vt:lpstr>What the EMI comprises?</vt:lpstr>
      <vt:lpstr>The Coastal Estate</vt:lpstr>
      <vt:lpstr>The coastal estate in East Anglia</vt:lpstr>
      <vt:lpstr>Essex</vt:lpstr>
      <vt:lpstr>River Thames</vt:lpstr>
      <vt:lpstr>What we do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it worth?</vt:lpstr>
      <vt:lpstr>What we are not</vt:lpstr>
      <vt:lpstr>Peter Riches Morley Riches &amp; Ablewhite Kings Court, Newcomen Way Colchester CO4 9RA 01206 505707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Riches</dc:creator>
  <cp:lastModifiedBy>Nicky Spurr, Environment Officer</cp:lastModifiedBy>
  <cp:revision>91</cp:revision>
  <dcterms:created xsi:type="dcterms:W3CDTF">2012-05-06T15:16:48Z</dcterms:created>
  <dcterms:modified xsi:type="dcterms:W3CDTF">2019-11-13T16:55:07Z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0x0101008CA79A2539CB9B47B8B147B3368CACF2</vt:lpwstr>
  </property>
  <property fmtid="{D5CDD505-2E9C-101B-9397-08002B2CF9AE}" pid="3" name="MSIP_Label_39d8be9e-c8d9-4b9c-bd40-2c27cc7ea2e6_Enabled">
    <vt:lpwstr>True</vt:lpwstr>
  </property>
  <property fmtid="{D5CDD505-2E9C-101B-9397-08002B2CF9AE}" pid="4" name="MSIP_Label_39d8be9e-c8d9-4b9c-bd40-2c27cc7ea2e6_SiteId">
    <vt:lpwstr>a8b4324f-155c-4215-a0f1-7ed8cc9a992f</vt:lpwstr>
  </property>
  <property fmtid="{D5CDD505-2E9C-101B-9397-08002B2CF9AE}" pid="5" name="MSIP_Label_39d8be9e-c8d9-4b9c-bd40-2c27cc7ea2e6_Owner">
    <vt:lpwstr>nicky.spurr@essex.gov.uk</vt:lpwstr>
  </property>
  <property fmtid="{D5CDD505-2E9C-101B-9397-08002B2CF9AE}" pid="6" name="MSIP_Label_39d8be9e-c8d9-4b9c-bd40-2c27cc7ea2e6_SetDate">
    <vt:lpwstr>2019-11-13T16:54:38.6779147Z</vt:lpwstr>
  </property>
  <property fmtid="{D5CDD505-2E9C-101B-9397-08002B2CF9AE}" pid="7" name="MSIP_Label_39d8be9e-c8d9-4b9c-bd40-2c27cc7ea2e6_Name">
    <vt:lpwstr>Official</vt:lpwstr>
  </property>
  <property fmtid="{D5CDD505-2E9C-101B-9397-08002B2CF9AE}" pid="8" name="MSIP_Label_39d8be9e-c8d9-4b9c-bd40-2c27cc7ea2e6_Application">
    <vt:lpwstr>Microsoft Azure Information Protection</vt:lpwstr>
  </property>
  <property fmtid="{D5CDD505-2E9C-101B-9397-08002B2CF9AE}" pid="9" name="MSIP_Label_39d8be9e-c8d9-4b9c-bd40-2c27cc7ea2e6_ActionId">
    <vt:lpwstr>8f631c9f-e064-42a8-8bf6-136237ba6e5a</vt:lpwstr>
  </property>
  <property fmtid="{D5CDD505-2E9C-101B-9397-08002B2CF9AE}" pid="10" name="MSIP_Label_39d8be9e-c8d9-4b9c-bd40-2c27cc7ea2e6_Extended_MSFT_Method">
    <vt:lpwstr>Automatic</vt:lpwstr>
  </property>
  <property fmtid="{D5CDD505-2E9C-101B-9397-08002B2CF9AE}" pid="11" name="Sensitivity">
    <vt:lpwstr>Official</vt:lpwstr>
  </property>
</Properties>
</file>