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1" r:id="rId3"/>
    <p:sldId id="301" r:id="rId4"/>
    <p:sldId id="287" r:id="rId5"/>
    <p:sldId id="288" r:id="rId6"/>
    <p:sldId id="289" r:id="rId7"/>
    <p:sldId id="312" r:id="rId8"/>
    <p:sldId id="309" r:id="rId9"/>
    <p:sldId id="310" r:id="rId10"/>
    <p:sldId id="308" r:id="rId11"/>
    <p:sldId id="321" r:id="rId12"/>
    <p:sldId id="320" r:id="rId13"/>
    <p:sldId id="273" r:id="rId14"/>
    <p:sldId id="292" r:id="rId15"/>
    <p:sldId id="293" r:id="rId16"/>
    <p:sldId id="275" r:id="rId17"/>
    <p:sldId id="318" r:id="rId18"/>
    <p:sldId id="276" r:id="rId19"/>
    <p:sldId id="303" r:id="rId20"/>
    <p:sldId id="313" r:id="rId21"/>
    <p:sldId id="316" r:id="rId22"/>
    <p:sldId id="317" r:id="rId23"/>
    <p:sldId id="294" r:id="rId24"/>
    <p:sldId id="295" r:id="rId25"/>
    <p:sldId id="280" r:id="rId26"/>
    <p:sldId id="281" r:id="rId27"/>
    <p:sldId id="32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43" autoAdjust="0"/>
  </p:normalViewPr>
  <p:slideViewPr>
    <p:cSldViewPr snapToObjects="1">
      <p:cViewPr>
        <p:scale>
          <a:sx n="100" d="100"/>
          <a:sy n="100" d="100"/>
        </p:scale>
        <p:origin x="-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F46CEB-02C1-4563-8CD9-D55BA8656D20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62C185-E470-40C6-9DDE-08BF589F4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Slide 3: Summary of the flood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Good overview of the headline stats from the East Coast surge.  Put together by our Media and Corporate team.  </a:t>
            </a:r>
          </a:p>
          <a:p>
            <a:pPr>
              <a:buFontTx/>
              <a:buChar char="•"/>
            </a:pPr>
            <a:r>
              <a:rPr lang="en-GB" dirty="0" smtClean="0"/>
              <a:t> Reflect scale of defences and what they were doing 2800k assets</a:t>
            </a:r>
          </a:p>
          <a:p>
            <a:pPr>
              <a:buFontTx/>
              <a:buChar char="•"/>
            </a:pPr>
            <a:r>
              <a:rPr lang="en-GB" dirty="0" smtClean="0"/>
              <a:t> 64 SFW in place  – in 2012 most at any point was 4 </a:t>
            </a:r>
          </a:p>
          <a:p>
            <a:pPr>
              <a:buFontTx/>
              <a:buChar char="•"/>
            </a:pPr>
            <a:r>
              <a:rPr lang="en-GB" dirty="0" smtClean="0"/>
              <a:t> 18000 evacuated - 9000 just in Great Yarmouth </a:t>
            </a:r>
          </a:p>
          <a:p>
            <a:pPr lvl="1">
              <a:buFontTx/>
              <a:buChar char="•"/>
            </a:pPr>
            <a:r>
              <a:rPr lang="en-GB" dirty="0" smtClean="0"/>
              <a:t>Lessons, lots refused to go, response to St Jude</a:t>
            </a:r>
          </a:p>
          <a:p>
            <a:pPr lvl="1">
              <a:buFontTx/>
              <a:buChar char="•"/>
            </a:pPr>
            <a:r>
              <a:rPr lang="en-GB" dirty="0" smtClean="0"/>
              <a:t>Worried about looting </a:t>
            </a:r>
          </a:p>
          <a:p>
            <a:pPr>
              <a:buFontTx/>
              <a:buChar char="•"/>
            </a:pPr>
            <a:r>
              <a:rPr lang="en-GB" dirty="0" smtClean="0"/>
              <a:t> 160,000 warning </a:t>
            </a:r>
          </a:p>
          <a:p>
            <a:pPr>
              <a:buFontTx/>
              <a:buChar char="•"/>
            </a:pPr>
            <a:r>
              <a:rPr lang="en-GB" dirty="0" smtClean="0"/>
              <a:t> 43,000 warnings in just one hour – testament to our warning service</a:t>
            </a:r>
          </a:p>
          <a:p>
            <a:pPr>
              <a:buFontTx/>
              <a:buChar char="•"/>
            </a:pPr>
            <a:r>
              <a:rPr lang="en-GB" dirty="0" smtClean="0"/>
              <a:t> 1400 + flooded, but 800,000 protected including infrastructure</a:t>
            </a:r>
          </a:p>
          <a:p>
            <a:pPr>
              <a:buFontTx/>
              <a:buChar char="•"/>
            </a:pPr>
            <a:r>
              <a:rPr lang="en-GB" dirty="0" smtClean="0"/>
              <a:t> London – Thames Barrier operated 125</a:t>
            </a:r>
            <a:r>
              <a:rPr lang="en-GB" baseline="30000" dirty="0" smtClean="0"/>
              <a:t>th</a:t>
            </a:r>
            <a:r>
              <a:rPr lang="en-GB" dirty="0" smtClean="0"/>
              <a:t> time – highest tide it has ever held back</a:t>
            </a:r>
          </a:p>
          <a:p>
            <a:pPr>
              <a:buFontTx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0AE45-3083-4107-A7B4-88BF75EC238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Valid only on 19</a:t>
            </a:r>
            <a:r>
              <a:rPr lang="en-GB" baseline="30000" smtClean="0"/>
              <a:t>th</a:t>
            </a:r>
            <a:r>
              <a:rPr lang="en-GB" smtClean="0"/>
              <a:t> December 2013.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32640-038C-4FE9-A4C1-E54C6EA420C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First photo- 6 December</a:t>
            </a:r>
          </a:p>
          <a:p>
            <a:r>
              <a:rPr lang="en-GB" dirty="0" smtClean="0"/>
              <a:t>Second 8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EE5AB-7614-4FCC-9AA7-88E1E2A8778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First picture 7 December</a:t>
            </a:r>
          </a:p>
          <a:p>
            <a:r>
              <a:rPr lang="en-GB" smtClean="0"/>
              <a:t>Second- 17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622F7-6578-4B31-95F0-0F69034BDA0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1B52F-703B-4305-BA12-3A631702029C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Notes (DK)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B1E02-BC3F-4C56-BAB6-020A9FE1327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Slide 9: </a:t>
            </a:r>
          </a:p>
          <a:p>
            <a:r>
              <a:rPr lang="en-GB" dirty="0" smtClean="0"/>
              <a:t>This is the slide that we produced to feed into the Common Recognised Incident Picture (CRIP) – so the flood warnings on this map are the current situation as at 6 December 14.00hours. </a:t>
            </a:r>
          </a:p>
          <a:p>
            <a:pPr>
              <a:buFontTx/>
              <a:buChar char="•"/>
            </a:pPr>
            <a:r>
              <a:rPr lang="en-GB" sz="1100" dirty="0" smtClean="0"/>
              <a:t> 5 </a:t>
            </a:r>
            <a:r>
              <a:rPr lang="en-GB" sz="1100" dirty="0" err="1" smtClean="0"/>
              <a:t>Cobr</a:t>
            </a:r>
            <a:r>
              <a:rPr lang="en-GB" sz="1100" dirty="0" smtClean="0"/>
              <a:t> meetings (one officials)</a:t>
            </a:r>
          </a:p>
          <a:p>
            <a:pPr>
              <a:buFontTx/>
              <a:buChar char="•"/>
            </a:pPr>
            <a:r>
              <a:rPr lang="en-GB" sz="1100" dirty="0" smtClean="0"/>
              <a:t> 15 Gold</a:t>
            </a:r>
          </a:p>
          <a:p>
            <a:pPr>
              <a:buFontTx/>
              <a:buChar char="•"/>
            </a:pPr>
            <a:r>
              <a:rPr lang="en-GB" sz="1100" dirty="0" smtClean="0"/>
              <a:t> Res CG</a:t>
            </a:r>
          </a:p>
          <a:p>
            <a:pPr>
              <a:buFontTx/>
              <a:buChar char="•"/>
            </a:pPr>
            <a:r>
              <a:rPr lang="en-GB" sz="1100" dirty="0" smtClean="0"/>
              <a:t> 3000 EA staff involved</a:t>
            </a:r>
          </a:p>
          <a:p>
            <a:pPr>
              <a:buFontTx/>
              <a:buChar char="•"/>
            </a:pPr>
            <a:r>
              <a:rPr lang="en-GB" sz="1100" dirty="0" smtClean="0"/>
              <a:t> 15 SMT meetings</a:t>
            </a:r>
          </a:p>
          <a:p>
            <a:pPr>
              <a:buFontTx/>
              <a:buChar char="•"/>
            </a:pPr>
            <a:r>
              <a:rPr lang="en-GB" sz="1100" dirty="0" smtClean="0"/>
              <a:t> 14 NOIMTs</a:t>
            </a:r>
          </a:p>
          <a:p>
            <a:pPr>
              <a:buFontTx/>
              <a:buChar char="•"/>
            </a:pPr>
            <a:r>
              <a:rPr lang="en-GB" sz="1100" dirty="0" smtClean="0"/>
              <a:t> 64 severe flood warnings at our peak (71 issued over all)</a:t>
            </a:r>
          </a:p>
          <a:p>
            <a:pPr>
              <a:buFontTx/>
              <a:buChar char="•"/>
            </a:pPr>
            <a:r>
              <a:rPr lang="en-GB" sz="1100" dirty="0" smtClean="0"/>
              <a:t> 43000 flood warnings issued per hour at 0500 on 6.12.13</a:t>
            </a:r>
          </a:p>
          <a:p>
            <a:endParaRPr lang="en-GB" dirty="0" smtClean="0"/>
          </a:p>
          <a:p>
            <a:r>
              <a:rPr lang="en-GB" dirty="0" smtClean="0"/>
              <a:t>Amazing stats around our involvement for example, the largest number of COBR meetings ever attended, the most severe Flood warnings we have ever issued.</a:t>
            </a:r>
          </a:p>
          <a:p>
            <a:r>
              <a:rPr lang="en-GB" dirty="0" smtClean="0"/>
              <a:t>460,000 clicks onto our live flood map (25,000 from USA, 6000 Australia)</a:t>
            </a:r>
          </a:p>
          <a:p>
            <a:r>
              <a:rPr lang="en-GB" dirty="0" smtClean="0"/>
              <a:t>List of internal facts and figures on meetings</a:t>
            </a:r>
          </a:p>
          <a:p>
            <a:r>
              <a:rPr lang="en-GB" dirty="0" smtClean="0"/>
              <a:t>Big story around the world – 6m page views on our website in one day the highest ever.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5D715-74BE-48FA-A8D9-2FD6AD77FE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Lowestoft</a:t>
            </a:r>
            <a:r>
              <a:rPr lang="en-GB" baseline="0" dirty="0" smtClean="0"/>
              <a:t> telemetry gauge</a:t>
            </a:r>
            <a:r>
              <a:rPr lang="en-GB" dirty="0" smtClean="0"/>
              <a:t> and level data showing the actual tides ahead of the predicted</a:t>
            </a:r>
            <a:r>
              <a:rPr lang="en-GB" baseline="0" dirty="0" smtClean="0"/>
              <a:t> tides with the surge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2C185-E470-40C6-9DDE-08BF589F43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Harwich telemetry data with actual</a:t>
            </a:r>
            <a:r>
              <a:rPr lang="en-GB" baseline="0" dirty="0" smtClean="0"/>
              <a:t> levels coinciding with predicted levels and timings. (No predicted surge data available)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2C185-E470-40C6-9DDE-08BF589F435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Southend</a:t>
            </a:r>
            <a:r>
              <a:rPr lang="en-GB" dirty="0" smtClean="0"/>
              <a:t> telemetry data with surge predictions ahead of the forecast and actual tides</a:t>
            </a:r>
            <a:r>
              <a:rPr lang="en-GB" baseline="0" dirty="0" smtClean="0"/>
              <a:t> which reduced the potential impact to Essex.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2C185-E470-40C6-9DDE-08BF589F43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B8F5C-E9EB-4447-8133-C4EBA74FE0E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Valid only on 19</a:t>
            </a:r>
            <a:r>
              <a:rPr lang="en-GB" baseline="30000" smtClean="0"/>
              <a:t>th</a:t>
            </a:r>
            <a:r>
              <a:rPr lang="en-GB" smtClean="0"/>
              <a:t> December 2013.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93F07-DABF-4682-BF60-7FF7EC5359A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Valid only on 19</a:t>
            </a:r>
            <a:r>
              <a:rPr lang="en-GB" baseline="30000" smtClean="0"/>
              <a:t>th</a:t>
            </a:r>
            <a:r>
              <a:rPr lang="en-GB" smtClean="0"/>
              <a:t> December 2013.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D8491-DFB4-40B8-B274-5680DEC6B34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arge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28888"/>
            <a:ext cx="6515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footer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6500"/>
            <a:ext cx="11557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51AD14E2-A95A-4B43-87CF-B0A64D3A046F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2194-A99C-4752-99D8-6E2EBDAEB1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A05032-0C34-404E-AB52-1B3881B64DC2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6D90B-EB26-4F5A-88C1-0B7BF6C4B1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5A9279-2E49-4522-8431-359F2AD876B5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94E9F2-14EB-43FD-889C-DB890EFBCF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footer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6500"/>
            <a:ext cx="11557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08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3" y="1700213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1BFB6C63-5632-4BDD-9F27-3E78053EB2A7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49B0-0B81-4095-92D8-2EB03FE93E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oter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08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3" y="1700213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95B6BC-300C-494E-93DF-47452BF514F0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EBE06E-9D6A-4390-A824-ADC21F8B2C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oter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08"/>
            <a:ext cx="3960000" cy="4242793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3" y="1700213"/>
            <a:ext cx="3959225" cy="4243387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453790-4DA6-43EF-BE16-30B454BA4CD6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2D7469-ED2E-4F65-BD04-4F7B8B895A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footer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6500"/>
            <a:ext cx="11557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8E762E24-A8E8-4E68-91A2-69FA14EF2EA8}" type="datetime1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C2D1-029B-4B9B-B3F0-6D44CE75CB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footer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6500"/>
            <a:ext cx="11557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AD02F85-0386-4377-ADFC-FE66580FAAD3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39E2-22A9-43F2-B569-75DBFB54E2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arge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28888"/>
            <a:ext cx="6515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mall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68313"/>
            <a:ext cx="18557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101106"/>
            <a:ext cx="8207375" cy="4288582"/>
          </a:xfrm>
        </p:spPr>
        <p:txBody>
          <a:bodyPr/>
          <a:lstStyle>
            <a:lvl1pPr marL="0" indent="0">
              <a:lnSpc>
                <a:spcPct val="102000"/>
              </a:lnSpc>
              <a:buFontTx/>
              <a:buNone/>
              <a:defRPr sz="3200">
                <a:solidFill>
                  <a:srgbClr val="FFFFFF"/>
                </a:solidFill>
              </a:defRPr>
            </a:lvl1pPr>
            <a:lvl2pPr marL="360000" indent="-360000">
              <a:lnSpc>
                <a:spcPct val="102000"/>
              </a:lnSpc>
              <a:buFontTx/>
              <a:buBlip>
                <a:blip r:embed="rId3"/>
              </a:buBlip>
              <a:defRPr sz="3200">
                <a:solidFill>
                  <a:srgbClr val="FFFFFF"/>
                </a:solidFill>
              </a:defRPr>
            </a:lvl2pPr>
            <a:lvl3pPr marL="576000">
              <a:lnSpc>
                <a:spcPct val="102000"/>
              </a:lnSpc>
              <a:defRPr sz="2800">
                <a:solidFill>
                  <a:srgbClr val="FFFFFF"/>
                </a:solidFill>
              </a:defRPr>
            </a:lvl3pPr>
            <a:lvl4pPr marL="792000">
              <a:lnSpc>
                <a:spcPct val="102000"/>
              </a:lnSpc>
              <a:defRPr sz="2200">
                <a:solidFill>
                  <a:srgbClr val="FFFFFF"/>
                </a:solidFill>
              </a:defRPr>
            </a:lvl4pPr>
            <a:lvl5pPr marL="1008000">
              <a:lnSpc>
                <a:spcPct val="102000"/>
              </a:lnSpc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mall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68313"/>
            <a:ext cx="18557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4069929"/>
            <a:ext cx="8208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mall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68313"/>
            <a:ext cx="18557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4069929"/>
            <a:ext cx="8208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mall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468313"/>
            <a:ext cx="18557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4069929"/>
            <a:ext cx="8208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footer_gree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6500"/>
            <a:ext cx="11557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F2BB370C-05B3-4E02-BB12-8BC5CA67D2E6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6CE3-3F77-4D9E-94FB-DEB21E7912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ooter_whit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13988-B27A-41F1-B0A5-4789C4DED6C7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9BF018-1085-475F-956B-68DA43BB03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ooter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89675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468313" y="6196013"/>
            <a:ext cx="8675687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1849586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B418D2-F224-4A10-A7F0-D587193C2911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4828B4-3B71-45E2-9FF7-134150EB0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196013"/>
            <a:ext cx="8207375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68313"/>
            <a:ext cx="82073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700213"/>
            <a:ext cx="82073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3150" y="6196013"/>
            <a:ext cx="2133600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805B1-91FC-4FB6-AC87-AE6951869B51}" type="datetime1">
              <a:rPr lang="en-GB"/>
              <a:pPr>
                <a:defRPr/>
              </a:pPr>
              <a:t>20/02/2014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196013"/>
            <a:ext cx="388938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19F40-83DF-490C-87BD-023173681C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Blip>
          <a:blip r:embed="rId19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73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3600" indent="-215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15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215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UNCLASSIFIED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DB85-F3EE-4DD6-B1FA-A4D6CB4A95D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9700" name="Picture 4" descr="Lowestoft 6_12_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UNCLASSIFIED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DB85-F3EE-4DD6-B1FA-A4D6CB4A95D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7199" b="7199"/>
          <a:stretch>
            <a:fillRect/>
          </a:stretch>
        </p:blipFill>
        <p:spPr bwMode="auto">
          <a:xfrm>
            <a:off x="36075" y="404664"/>
            <a:ext cx="910792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UNCLASSIFIED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8DB85-F3EE-4DD6-B1FA-A4D6CB4A95D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t="6839" b="6479"/>
          <a:stretch>
            <a:fillRect/>
          </a:stretch>
        </p:blipFill>
        <p:spPr bwMode="auto">
          <a:xfrm>
            <a:off x="0" y="132184"/>
            <a:ext cx="9143999" cy="57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http://news.bbcimg.co.uk/media/images/71571000/jpg/_71571280_ipswichnewcutwest_andre_andzej_rudz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75" y="3500438"/>
            <a:ext cx="5978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Southwold sea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245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2"/>
          <p:cNvSpPr>
            <a:spLocks noGrp="1"/>
          </p:cNvSpPr>
          <p:nvPr>
            <p:ph type="title"/>
          </p:nvPr>
        </p:nvSpPr>
        <p:spPr>
          <a:xfrm>
            <a:off x="6445250" y="2060575"/>
            <a:ext cx="2447925" cy="949325"/>
          </a:xfrm>
        </p:spPr>
        <p:txBody>
          <a:bodyPr/>
          <a:lstStyle/>
          <a:p>
            <a:pPr eaLnBrk="1" hangingPunct="1"/>
            <a:r>
              <a:rPr lang="en-GB" smtClean="0"/>
              <a:t>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ews.bbcimg.co.uk/media/images/71570000/jpg/_71570006_71569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492500"/>
            <a:ext cx="47513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Tides reached a 60-year high in Norfolk yesterday, with this boat swept into land under the surging wa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88913"/>
            <a:ext cx="397033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N:\Share\EASTERN TIDAL EVENT DEC 2013\Post Event Data\Norfolk\Walcott\P1000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48125"/>
            <a:ext cx="40370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The largest tidal surge since 1953 caused vast damage in Walcott, in Norfolk, over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671513"/>
            <a:ext cx="3467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Flood water breaches the pier forecourt at Cromer. Photo: Duncan Abel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9375" y="2205038"/>
            <a:ext cx="42656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Preparing the operational response</a:t>
            </a:r>
          </a:p>
        </p:txBody>
      </p:sp>
      <p:sp>
        <p:nvSpPr>
          <p:cNvPr id="33795" name="Content Placeholder 10"/>
          <p:cNvSpPr>
            <a:spLocks noGrp="1"/>
          </p:cNvSpPr>
          <p:nvPr>
            <p:ph idx="1"/>
          </p:nvPr>
        </p:nvSpPr>
        <p:spPr>
          <a:xfrm>
            <a:off x="468313" y="1700213"/>
            <a:ext cx="8207375" cy="45370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smtClean="0"/>
              <a:t>Tues 3 December</a:t>
            </a:r>
          </a:p>
          <a:p>
            <a:pPr>
              <a:buFontTx/>
              <a:buNone/>
            </a:pPr>
            <a:r>
              <a:rPr lang="en-GB" sz="2400" smtClean="0"/>
              <a:t>	Prepared Field Teams for event</a:t>
            </a:r>
            <a:r>
              <a:rPr lang="en-GB" smtClean="0"/>
              <a:t>.</a:t>
            </a:r>
          </a:p>
          <a:p>
            <a:pPr>
              <a:buFontTx/>
              <a:buNone/>
            </a:pPr>
            <a:r>
              <a:rPr lang="en-GB" sz="2800" smtClean="0"/>
              <a:t>Weds 4 December</a:t>
            </a:r>
          </a:p>
          <a:p>
            <a:pPr>
              <a:buFontTx/>
              <a:buNone/>
            </a:pPr>
            <a:r>
              <a:rPr lang="en-GB" sz="2400" smtClean="0"/>
              <a:t>	Mutual aid request for people and equipment.</a:t>
            </a:r>
          </a:p>
          <a:p>
            <a:pPr>
              <a:buFontTx/>
              <a:buNone/>
            </a:pPr>
            <a:r>
              <a:rPr lang="en-GB" sz="2400" smtClean="0"/>
              <a:t>	Obtained additional equipment</a:t>
            </a:r>
          </a:p>
          <a:p>
            <a:pPr>
              <a:buFontTx/>
              <a:buNone/>
            </a:pPr>
            <a:r>
              <a:rPr lang="en-GB" sz="2400" smtClean="0"/>
              <a:t>	Briefed contractors</a:t>
            </a:r>
          </a:p>
          <a:p>
            <a:pPr>
              <a:buFontTx/>
              <a:buNone/>
            </a:pPr>
            <a:r>
              <a:rPr lang="en-GB" sz="2800" smtClean="0"/>
              <a:t>Thurs 5 December</a:t>
            </a:r>
          </a:p>
          <a:p>
            <a:pPr>
              <a:buFontTx/>
              <a:buNone/>
            </a:pPr>
            <a:r>
              <a:rPr lang="en-GB" sz="2800" smtClean="0"/>
              <a:t>	</a:t>
            </a:r>
            <a:r>
              <a:rPr lang="en-GB" sz="2400" smtClean="0"/>
              <a:t>Deployment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 descr="http://news.images.itv.com/image/file/302061/article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860800"/>
            <a:ext cx="53657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 descr="http://news.images.itv.com/image/file/302150/article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53800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 descr="http://www.greatyarmouthmercury.co.uk/polopoly_fs/mp_10_floods_dec_2013_1_3105004!image/724834986.jpg_gen/derivatives/landscape_630/724834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53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itle 2"/>
          <p:cNvSpPr>
            <a:spLocks noGrp="1"/>
          </p:cNvSpPr>
          <p:nvPr>
            <p:ph type="title"/>
          </p:nvPr>
        </p:nvSpPr>
        <p:spPr>
          <a:xfrm>
            <a:off x="755650" y="-242888"/>
            <a:ext cx="8207375" cy="949326"/>
          </a:xfrm>
        </p:spPr>
        <p:txBody>
          <a:bodyPr/>
          <a:lstStyle/>
          <a:p>
            <a:pPr algn="r" eaLnBrk="1" hangingPunct="1"/>
            <a:r>
              <a:rPr lang="en-GB" smtClean="0"/>
              <a:t>Impacts of the event</a:t>
            </a:r>
          </a:p>
        </p:txBody>
      </p:sp>
      <p:pic>
        <p:nvPicPr>
          <p:cNvPr id="34822" name="Picture 7" descr="http://news.bbcimg.co.uk/media/images/71576000/jpg/_71576157_71576156.jpg"/>
          <p:cNvPicPr>
            <a:picLocks noChangeAspect="1" noChangeArrowheads="1"/>
          </p:cNvPicPr>
          <p:nvPr/>
        </p:nvPicPr>
        <p:blipFill>
          <a:blip r:embed="rId5" cstate="print"/>
          <a:srcRect l="11317"/>
          <a:stretch>
            <a:fillRect/>
          </a:stretch>
        </p:blipFill>
        <p:spPr bwMode="auto">
          <a:xfrm>
            <a:off x="4427538" y="908050"/>
            <a:ext cx="470058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Share\Stuart Barbrook\Dec 13 Surge - Hullbridge\Photos\2013 Dec 31\IMG-20131231-0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06437"/>
            <a:ext cx="4086134" cy="3064601"/>
          </a:xfrm>
          <a:prstGeom prst="rect">
            <a:avLst/>
          </a:prstGeom>
          <a:noFill/>
        </p:spPr>
      </p:pic>
      <p:sp>
        <p:nvSpPr>
          <p:cNvPr id="36870" name="Title 2"/>
          <p:cNvSpPr>
            <a:spLocks noGrp="1"/>
          </p:cNvSpPr>
          <p:nvPr>
            <p:ph type="title"/>
          </p:nvPr>
        </p:nvSpPr>
        <p:spPr>
          <a:xfrm>
            <a:off x="936625" y="44450"/>
            <a:ext cx="7739831" cy="661988"/>
          </a:xfrm>
        </p:spPr>
        <p:txBody>
          <a:bodyPr/>
          <a:lstStyle/>
          <a:p>
            <a:pPr algn="r" eaLnBrk="1" hangingPunct="1"/>
            <a:r>
              <a:rPr lang="en-GB" dirty="0" smtClean="0"/>
              <a:t>Essex Impacts - </a:t>
            </a:r>
            <a:r>
              <a:rPr lang="en-GB" dirty="0" err="1" smtClean="0"/>
              <a:t>Hullbridge</a:t>
            </a:r>
            <a:endParaRPr lang="en-GB" dirty="0" smtClean="0"/>
          </a:p>
        </p:txBody>
      </p:sp>
      <p:pic>
        <p:nvPicPr>
          <p:cNvPr id="7" name="Picture 4" descr="N:\Share\Stuart Barbrook\Dec 13 Surge - Hullbridge\Photos\2013 Dec 16\CIMG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176463" cy="3132348"/>
          </a:xfrm>
          <a:prstGeom prst="rect">
            <a:avLst/>
          </a:prstGeom>
          <a:noFill/>
        </p:spPr>
      </p:pic>
      <p:pic>
        <p:nvPicPr>
          <p:cNvPr id="4098" name="Picture 2" descr="N:\Share\Stuart Barbrook\Dec 13 Surge - Hullbridge\Photos\2014 Feb 12\CIMG4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654" y="706438"/>
            <a:ext cx="4176464" cy="3132348"/>
          </a:xfrm>
          <a:prstGeom prst="rect">
            <a:avLst/>
          </a:prstGeom>
          <a:noFill/>
        </p:spPr>
      </p:pic>
      <p:pic>
        <p:nvPicPr>
          <p:cNvPr id="1027" name="Picture 3" descr="N:\Share\Stuart Barbrook\Dec 13 Surge - Hullbridge\Photos\2013 Dec 16\CIMG0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7654" y="306896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G-20140205-0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544" y="2977480"/>
            <a:ext cx="4211960" cy="31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206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544" y="105779"/>
            <a:ext cx="4211960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itle 2"/>
          <p:cNvSpPr>
            <a:spLocks noGrp="1"/>
          </p:cNvSpPr>
          <p:nvPr>
            <p:ph type="title"/>
          </p:nvPr>
        </p:nvSpPr>
        <p:spPr>
          <a:xfrm>
            <a:off x="936625" y="44450"/>
            <a:ext cx="7739831" cy="661988"/>
          </a:xfrm>
        </p:spPr>
        <p:txBody>
          <a:bodyPr/>
          <a:lstStyle/>
          <a:p>
            <a:pPr algn="r" eaLnBrk="1" hangingPunct="1"/>
            <a:r>
              <a:rPr lang="en-GB" dirty="0" smtClean="0"/>
              <a:t>Essex Impacts-East </a:t>
            </a:r>
            <a:r>
              <a:rPr lang="en-GB" dirty="0" err="1" smtClean="0"/>
              <a:t>Mersea</a:t>
            </a:r>
            <a:endParaRPr lang="en-GB" dirty="0" smtClean="0"/>
          </a:p>
        </p:txBody>
      </p:sp>
      <p:pic>
        <p:nvPicPr>
          <p:cNvPr id="1029" name="Picture 5" descr="P206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06438"/>
            <a:ext cx="4136008" cy="310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IMG-20140205-00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74132"/>
            <a:ext cx="4136008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mtClean="0"/>
              <a:t>UNCLASSIFIED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F61A6C0-7304-4F7C-9F6A-315BEE0FB7D7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908050"/>
          <a:ext cx="8208000" cy="511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99"/>
                <a:gridCol w="2849058"/>
                <a:gridCol w="3798743"/>
              </a:tblGrid>
              <a:tr h="36958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1953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December</a:t>
                      </a:r>
                      <a:r>
                        <a:rPr lang="en-GB" sz="1600" baseline="0" dirty="0" smtClean="0"/>
                        <a:t> 2013</a:t>
                      </a:r>
                      <a:endParaRPr lang="en-GB" sz="1600" dirty="0"/>
                    </a:p>
                  </a:txBody>
                  <a:tcPr/>
                </a:tc>
              </a:tr>
              <a:tr h="37341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Breaches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1200 different locations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Under</a:t>
                      </a:r>
                      <a:r>
                        <a:rPr lang="en-GB" sz="1600" baseline="0" dirty="0" smtClean="0"/>
                        <a:t> investigation</a:t>
                      </a:r>
                      <a:endParaRPr lang="en-GB" sz="1600" dirty="0" smtClean="0"/>
                    </a:p>
                  </a:txBody>
                  <a:tcPr/>
                </a:tc>
              </a:tr>
              <a:tr h="5405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Properties</a:t>
                      </a:r>
                      <a:r>
                        <a:rPr lang="en-GB" sz="1600" baseline="0" dirty="0" smtClean="0"/>
                        <a:t> flooded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24,000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1,400 </a:t>
                      </a:r>
                      <a:r>
                        <a:rPr lang="en-GB" sz="1600" baseline="0" dirty="0" smtClean="0"/>
                        <a:t>(10/12/2013)</a:t>
                      </a:r>
                      <a:endParaRPr lang="en-GB" sz="1600" dirty="0"/>
                    </a:p>
                  </a:txBody>
                  <a:tcPr/>
                </a:tc>
              </a:tr>
              <a:tr h="62574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Deaths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but not</a:t>
                      </a:r>
                      <a:r>
                        <a:rPr lang="en-GB" sz="1600" baseline="0" dirty="0" smtClean="0"/>
                        <a:t> flood related</a:t>
                      </a:r>
                      <a:endParaRPr lang="en-GB" sz="1600" dirty="0"/>
                    </a:p>
                  </a:txBody>
                  <a:tcPr/>
                </a:tc>
              </a:tr>
              <a:tr h="63791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Agricultural 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65,000 hectares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dk1"/>
                          </a:solidFill>
                        </a:rPr>
                        <a:t>6,800 hectares</a:t>
                      </a:r>
                      <a:endParaRPr lang="en-GB" sz="16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791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People</a:t>
                      </a:r>
                      <a:r>
                        <a:rPr lang="en-GB" sz="1600" baseline="0" dirty="0" smtClean="0"/>
                        <a:t> evacuated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32,000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18,000 </a:t>
                      </a:r>
                    </a:p>
                  </a:txBody>
                  <a:tcPr/>
                </a:tc>
              </a:tr>
              <a:tr h="99574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Infrastructure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Power stations</a:t>
                      </a:r>
                    </a:p>
                    <a:p>
                      <a:r>
                        <a:rPr lang="en-GB" sz="1600" dirty="0" smtClean="0"/>
                        <a:t>12</a:t>
                      </a:r>
                      <a:r>
                        <a:rPr lang="en-GB" sz="1600" baseline="0" dirty="0" smtClean="0"/>
                        <a:t> Gas Works</a:t>
                      </a:r>
                    </a:p>
                    <a:p>
                      <a:r>
                        <a:rPr lang="en-GB" sz="1600" baseline="0" dirty="0" smtClean="0"/>
                        <a:t>100 miles of roads</a:t>
                      </a:r>
                    </a:p>
                    <a:p>
                      <a:r>
                        <a:rPr lang="en-GB" sz="1600" baseline="0" dirty="0" smtClean="0"/>
                        <a:t>200 miles of rail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 impacts at Immingham 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power stations and major gas works/services affected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 and rail </a:t>
                      </a: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en-GB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1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Flood Warnings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severe flood warnings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160, 000 warning messages sent directly to homes and businesses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4325" y="122238"/>
            <a:ext cx="60293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34B89"/>
                </a:solidFill>
                <a:latin typeface="Arial"/>
                <a:cs typeface="+mn-cs"/>
              </a:rPr>
              <a:t>Comparison 1953 /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8313" y="1849438"/>
            <a:ext cx="8207375" cy="1946275"/>
          </a:xfrm>
        </p:spPr>
        <p:txBody>
          <a:bodyPr/>
          <a:lstStyle/>
          <a:p>
            <a:pPr eaLnBrk="1" hangingPunct="1"/>
            <a:r>
              <a:rPr lang="en-GB" smtClean="0"/>
              <a:t>December 2013 tidal surge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936625" y="4070350"/>
            <a:ext cx="8207375" cy="1873250"/>
          </a:xfrm>
        </p:spPr>
        <p:txBody>
          <a:bodyPr/>
          <a:lstStyle/>
          <a:p>
            <a:pPr eaLnBrk="1" hangingPunct="1"/>
            <a:r>
              <a:rPr lang="en-GB" dirty="0" smtClean="0"/>
              <a:t>Mark </a:t>
            </a:r>
            <a:r>
              <a:rPr lang="en-GB" dirty="0" smtClean="0"/>
              <a:t>Johnson – Area Coastal Manager</a:t>
            </a:r>
            <a:endParaRPr lang="en-GB" dirty="0" smtClean="0"/>
          </a:p>
          <a:p>
            <a:pPr eaLnBrk="1" hangingPunct="1"/>
            <a:r>
              <a:rPr lang="en-GB" dirty="0" smtClean="0"/>
              <a:t>Essex Coastal Forum</a:t>
            </a:r>
          </a:p>
          <a:p>
            <a:pPr eaLnBrk="1" hangingPunct="1"/>
            <a:r>
              <a:rPr lang="en-GB" dirty="0" smtClean="0"/>
              <a:t>25 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UNCLASSIFIED</a:t>
            </a:r>
            <a:endParaRPr lang="en-GB" dirty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Comparative Tide Heights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9298967-15EC-4422-B8E8-09DDDEE395B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064128" cy="3256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16032"/>
                <a:gridCol w="2016032"/>
                <a:gridCol w="2016032"/>
                <a:gridCol w="201603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Monitoring</a:t>
                      </a:r>
                      <a:r>
                        <a:rPr lang="en-GB" sz="1800" baseline="0" dirty="0" smtClean="0"/>
                        <a:t> Location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1953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2013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Estimated return</a:t>
                      </a:r>
                      <a:r>
                        <a:rPr lang="en-GB" sz="1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period*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Wells-next-the-Sea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5.13 m</a:t>
                      </a:r>
                      <a:r>
                        <a:rPr lang="en-GB" sz="14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AODN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5.215m AODN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1:500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Great</a:t>
                      </a:r>
                      <a:r>
                        <a:rPr lang="en-GB" sz="14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Yarmouth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3.28m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3.318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1:175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Lowestoft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3.35m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3.291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1:200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Felixstowe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4.02m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3.447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(Harwich)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1:30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Holland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4.05m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3.756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(Clacton) 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1:30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Southend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4.62m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4.10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1:15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Tilbury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4.85m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4.201</a:t>
                      </a: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AODN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961" name="TextBox 5"/>
          <p:cNvSpPr txBox="1">
            <a:spLocks noChangeArrowheads="1"/>
          </p:cNvSpPr>
          <p:nvPr/>
        </p:nvSpPr>
        <p:spPr bwMode="auto">
          <a:xfrm>
            <a:off x="250825" y="558958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* Return period for 5</a:t>
            </a:r>
            <a:r>
              <a:rPr lang="en-GB" sz="1200" baseline="30000">
                <a:latin typeface="Calibri" pitchFamily="34" charset="0"/>
              </a:rPr>
              <a:t>th</a:t>
            </a:r>
            <a:r>
              <a:rPr lang="en-GB" sz="1200">
                <a:latin typeface="Calibri" pitchFamily="34" charset="0"/>
              </a:rPr>
              <a:t> and 6</a:t>
            </a:r>
            <a:r>
              <a:rPr lang="en-GB" sz="1200" baseline="30000">
                <a:latin typeface="Calibri" pitchFamily="34" charset="0"/>
              </a:rPr>
              <a:t>th</a:t>
            </a:r>
            <a:r>
              <a:rPr lang="en-GB" sz="1200">
                <a:latin typeface="Calibri" pitchFamily="34" charset="0"/>
              </a:rPr>
              <a:t> December taken from 2011 CFB Extreme Sea Levels.</a:t>
            </a:r>
          </a:p>
          <a:p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UNCLASSIFIED</a:t>
            </a:r>
            <a:endParaRPr lang="en-GB" dirty="0"/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Essex Property Flooded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9DF052-5789-4E18-9B84-1BDE2940211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50825" y="1700213"/>
          <a:ext cx="8064128" cy="382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032"/>
                <a:gridCol w="2016032"/>
                <a:gridCol w="2016032"/>
                <a:gridCol w="201603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cs typeface="Arial" pitchFamily="34" charset="0"/>
                        </a:rPr>
                        <a:t>Community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cs typeface="Arial" pitchFamily="34" charset="0"/>
                        </a:rPr>
                        <a:t>Commercial</a:t>
                      </a:r>
                      <a:endParaRPr lang="en-GB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cs typeface="Arial" pitchFamily="34" charset="0"/>
                        </a:rPr>
                        <a:t>Residential</a:t>
                      </a:r>
                      <a:endParaRPr lang="en-GB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Mistley</a:t>
                      </a:r>
                      <a:r>
                        <a:rPr lang="en-GB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</a:t>
                      </a:r>
                      <a:r>
                        <a:rPr lang="en-GB" sz="1400" b="1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Manningtree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Harwich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Landermere</a:t>
                      </a: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Wharf/Quay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Kirby le </a:t>
                      </a:r>
                      <a:r>
                        <a:rPr lang="en-GB" sz="1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Soken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Brightlingsea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Great Bentley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West Mersea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Burnham</a:t>
                      </a:r>
                      <a:r>
                        <a:rPr lang="en-GB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on Crouch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UNCLASSIFIED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Property Flooded Numbers – Summary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B17EC04-8B08-4459-B131-93A4A169A700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064128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16032"/>
                <a:gridCol w="2016032"/>
                <a:gridCol w="2016032"/>
                <a:gridCol w="201603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County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/>
                        <a:t>Commercial</a:t>
                      </a:r>
                      <a:endParaRPr lang="en-GB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/>
                        <a:t>Residential</a:t>
                      </a:r>
                      <a:endParaRPr lang="en-GB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/>
                        <a:t>Total</a:t>
                      </a:r>
                      <a:endParaRPr lang="en-GB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Norfolk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218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270</a:t>
                      </a:r>
                      <a:endParaRPr lang="en-GB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Suffolk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117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231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Essex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/>
                        <a:t>Total</a:t>
                      </a:r>
                      <a:endParaRPr lang="en-GB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337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539</a:t>
                      </a:r>
                      <a:endParaRPr lang="en-GB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3042" name="TextBox 5"/>
          <p:cNvSpPr txBox="1">
            <a:spLocks noChangeArrowheads="1"/>
          </p:cNvSpPr>
          <p:nvPr/>
        </p:nvSpPr>
        <p:spPr bwMode="auto">
          <a:xfrm>
            <a:off x="250825" y="5805488"/>
            <a:ext cx="6049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Correct as of 1</a:t>
            </a:r>
            <a:r>
              <a:rPr lang="en-GB" sz="1400" baseline="30000">
                <a:latin typeface="Calibri" pitchFamily="34" charset="0"/>
              </a:rPr>
              <a:t>st</a:t>
            </a:r>
            <a:r>
              <a:rPr lang="en-GB" sz="1400">
                <a:latin typeface="Calibri" pitchFamily="34" charset="0"/>
              </a:rPr>
              <a:t> 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06928"/>
            <a:ext cx="3802980" cy="2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949325"/>
          </a:xfrm>
        </p:spPr>
        <p:txBody>
          <a:bodyPr/>
          <a:lstStyle/>
          <a:p>
            <a:pPr eaLnBrk="1" hangingPunct="1"/>
            <a:r>
              <a:rPr lang="en-GB" dirty="0" smtClean="0"/>
              <a:t>Prioritising the repairs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468313" y="1125538"/>
            <a:ext cx="4679950" cy="4241800"/>
          </a:xfrm>
        </p:spPr>
        <p:txBody>
          <a:bodyPr/>
          <a:lstStyle/>
          <a:p>
            <a:r>
              <a:rPr lang="en-GB" dirty="0" smtClean="0"/>
              <a:t>Friday</a:t>
            </a:r>
          </a:p>
          <a:p>
            <a:pPr lvl="1"/>
            <a:r>
              <a:rPr lang="en-GB" dirty="0" smtClean="0"/>
              <a:t>Using reports from public and our teams- deployed inspectors to priority areas.</a:t>
            </a:r>
          </a:p>
          <a:p>
            <a:pPr lvl="1"/>
            <a:r>
              <a:rPr lang="en-GB" dirty="0" smtClean="0"/>
              <a:t>Assessed immediate flood risk- deployed contractors and our engineers. </a:t>
            </a:r>
          </a:p>
          <a:p>
            <a:pPr lvl="1">
              <a:buFontTx/>
              <a:buNone/>
            </a:pPr>
            <a:r>
              <a:rPr lang="en-GB" sz="3200" dirty="0" smtClean="0"/>
              <a:t>Saturday/ Sunday</a:t>
            </a:r>
          </a:p>
          <a:p>
            <a:pPr lvl="1">
              <a:buFontTx/>
              <a:buNone/>
            </a:pPr>
            <a:r>
              <a:rPr lang="en-GB" dirty="0" smtClean="0"/>
              <a:t>Continuous inspections and planning.</a:t>
            </a:r>
          </a:p>
          <a:p>
            <a:pPr lvl="1">
              <a:buFontTx/>
              <a:buNone/>
            </a:pPr>
            <a:r>
              <a:rPr lang="en-GB" dirty="0" smtClean="0"/>
              <a:t>Details reported to allow national prioritisation.</a:t>
            </a:r>
          </a:p>
          <a:p>
            <a:pPr lvl="1"/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459163"/>
            <a:ext cx="3802981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96336" y="5898872"/>
            <a:ext cx="1314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Cattawade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95630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Hullbridge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949325"/>
          </a:xfrm>
        </p:spPr>
        <p:txBody>
          <a:bodyPr/>
          <a:lstStyle/>
          <a:p>
            <a:pPr eaLnBrk="1" hangingPunct="1"/>
            <a:r>
              <a:rPr lang="en-GB" dirty="0" smtClean="0"/>
              <a:t>Undertaking repairs 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468313" y="1700213"/>
            <a:ext cx="3959225" cy="9366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err="1" smtClean="0"/>
              <a:t>Hullbridge</a:t>
            </a:r>
            <a:r>
              <a:rPr lang="en-GB" dirty="0" smtClean="0"/>
              <a:t> – Pilling stabilisation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3074" name="Picture 2" descr="N:\Share\Stuart Barbrook\Dec 13 Surge - Hullbridge\Photos\2014 Feb 12\CIMG4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550" y="500954"/>
            <a:ext cx="3904061" cy="2928046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68313" y="4005064"/>
            <a:ext cx="3959225" cy="9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err="1" smtClean="0">
                <a:latin typeface="+mn-lt"/>
                <a:cs typeface="+mn-cs"/>
              </a:rPr>
              <a:t>Rewsalls</a:t>
            </a:r>
            <a:r>
              <a:rPr lang="en-GB" sz="3000" dirty="0" smtClean="0">
                <a:latin typeface="+mn-lt"/>
                <a:cs typeface="+mn-cs"/>
              </a:rPr>
              <a:t> – Erosion protection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N:\Share\Stuart Barbrook\Mersea 20.02.14\CIMG4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0" y="-10858500"/>
            <a:ext cx="6604000" cy="4953000"/>
          </a:xfrm>
          <a:prstGeom prst="rect">
            <a:avLst/>
          </a:prstGeom>
          <a:noFill/>
        </p:spPr>
      </p:pic>
      <p:pic>
        <p:nvPicPr>
          <p:cNvPr id="3077" name="Picture 5" descr="N:\Share\Stuart Barbrook\Mersea 20.02.14\CIMG4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249" y="3326308"/>
            <a:ext cx="3927362" cy="294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Strategic decisions on intervention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Priority to protect </a:t>
            </a:r>
            <a:r>
              <a:rPr lang="en-GB" dirty="0" smtClean="0"/>
              <a:t>life, property and land </a:t>
            </a:r>
            <a:endParaRPr lang="en-GB" dirty="0" smtClean="0"/>
          </a:p>
          <a:p>
            <a:pPr eaLnBrk="1" hangingPunct="1"/>
            <a:r>
              <a:rPr lang="en-GB" dirty="0" smtClean="0"/>
              <a:t>Immediate </a:t>
            </a:r>
            <a:r>
              <a:rPr lang="en-GB" dirty="0" smtClean="0"/>
              <a:t>response to priority sites</a:t>
            </a:r>
            <a:endParaRPr lang="en-GB" dirty="0" smtClean="0"/>
          </a:p>
          <a:p>
            <a:pPr eaLnBrk="1" hangingPunct="1"/>
            <a:r>
              <a:rPr lang="en-GB" dirty="0" smtClean="0"/>
              <a:t>Other sites (</a:t>
            </a:r>
            <a:r>
              <a:rPr lang="en-GB" dirty="0" err="1" smtClean="0"/>
              <a:t>Natura</a:t>
            </a:r>
            <a:r>
              <a:rPr lang="en-GB" dirty="0" smtClean="0"/>
              <a:t> 2000 sites and farmland)</a:t>
            </a:r>
          </a:p>
          <a:p>
            <a:pPr eaLnBrk="1" hangingPunct="1"/>
            <a:r>
              <a:rPr lang="en-GB" dirty="0" smtClean="0"/>
              <a:t>Careful consideration of technical feasibility and ensuring good value for money for British taxpayer</a:t>
            </a:r>
          </a:p>
          <a:p>
            <a:pPr eaLnBrk="1" hangingPunct="1"/>
            <a:endParaRPr lang="en-GB" dirty="0" smtClean="0"/>
          </a:p>
          <a:p>
            <a:pPr lvl="3" eaLnBrk="1" hangingPunct="1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250825" y="330200"/>
            <a:ext cx="8207375" cy="725488"/>
          </a:xfrm>
        </p:spPr>
        <p:txBody>
          <a:bodyPr/>
          <a:lstStyle/>
          <a:p>
            <a:pPr eaLnBrk="1" hangingPunct="1"/>
            <a:r>
              <a:rPr lang="en-GB" smtClean="0"/>
              <a:t>Feedback: Gold Controls and media</a:t>
            </a:r>
          </a:p>
        </p:txBody>
      </p:sp>
      <p:pic>
        <p:nvPicPr>
          <p:cNvPr id="48131" name="Picture 7" descr="http://news.images.itv.com/image/file/303814/category_image_update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082800"/>
            <a:ext cx="54911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Content Placeholder 3"/>
          <p:cNvSpPr>
            <a:spLocks noGrp="1"/>
          </p:cNvSpPr>
          <p:nvPr>
            <p:ph idx="1"/>
          </p:nvPr>
        </p:nvSpPr>
        <p:spPr>
          <a:xfrm>
            <a:off x="250825" y="1268413"/>
            <a:ext cx="3673475" cy="4791075"/>
          </a:xfrm>
        </p:spPr>
        <p:txBody>
          <a:bodyPr/>
          <a:lstStyle/>
          <a:p>
            <a:pPr eaLnBrk="1" hangingPunct="1"/>
            <a:r>
              <a:rPr lang="en-GB" smtClean="0"/>
              <a:t>Nearly all positive</a:t>
            </a:r>
          </a:p>
          <a:p>
            <a:pPr eaLnBrk="1" hangingPunct="1"/>
            <a:r>
              <a:rPr lang="en-GB" smtClean="0"/>
              <a:t>High level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Prime Minister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Secretary of State for Environment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Local Media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smtClean="0"/>
              <a:t>Norfolk Gold Control</a:t>
            </a:r>
          </a:p>
          <a:p>
            <a:pPr lvl="4" eaLnBrk="1" hangingPunct="1">
              <a:buFont typeface="Arial" charset="0"/>
              <a:buNone/>
            </a:pPr>
            <a:endParaRPr lang="en-GB" smtClean="0"/>
          </a:p>
          <a:p>
            <a:pPr lvl="1" eaLnBrk="1" hangingPunct="1">
              <a:buFontTx/>
              <a:buChar char="-"/>
            </a:pPr>
            <a:r>
              <a:rPr lang="en-GB" sz="2000" smtClean="0"/>
              <a:t>NFU</a:t>
            </a:r>
          </a:p>
          <a:p>
            <a:pPr lvl="1" eaLnBrk="1" hangingPunct="1">
              <a:buFontTx/>
              <a:buChar char="-"/>
            </a:pPr>
            <a:r>
              <a:rPr lang="en-GB" sz="2000" smtClean="0"/>
              <a:t>Blyth Estuary Group</a:t>
            </a:r>
          </a:p>
          <a:p>
            <a:pPr lvl="1" eaLnBrk="1" hangingPunct="1">
              <a:buFontTx/>
              <a:buChar char="-"/>
            </a:pPr>
            <a:r>
              <a:rPr lang="en-GB" sz="2000" smtClean="0"/>
              <a:t>Coastal residents</a:t>
            </a:r>
          </a:p>
          <a:p>
            <a:pPr lvl="1" eaLnBrk="1" hangingPunct="1">
              <a:buFontTx/>
              <a:buChar char="-"/>
            </a:pPr>
            <a:r>
              <a:rPr lang="en-GB" sz="2000" smtClean="0"/>
              <a:t>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Happy to take any questions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http://www.fuelcardcompany.co.uk/images/hand-in-air-fa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357313"/>
            <a:ext cx="33845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mtClean="0"/>
              <a:t>UNCLASSIFIED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26E4C96-76AC-4F69-B21F-2B774D2E1CE6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pic>
        <p:nvPicPr>
          <p:cNvPr id="20484" name="Picture 4" descr="C:\Users\jrwalker02\AppData\Local\Temp\7\wz51d2\Dec13_floods_infographic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82675"/>
            <a:ext cx="84963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468313" y="247650"/>
            <a:ext cx="8207375" cy="94932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34B89"/>
                </a:solidFill>
                <a:latin typeface="Arial"/>
                <a:cs typeface="+mn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Early indication of the storm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68313" y="1417638"/>
            <a:ext cx="8207375" cy="4525962"/>
          </a:xfrm>
        </p:spPr>
        <p:txBody>
          <a:bodyPr/>
          <a:lstStyle/>
          <a:p>
            <a:pPr eaLnBrk="1" hangingPunct="1"/>
            <a:r>
              <a:rPr lang="en-GB" smtClean="0"/>
              <a:t>Monday 2</a:t>
            </a:r>
            <a:r>
              <a:rPr lang="en-GB" baseline="30000" smtClean="0"/>
              <a:t>nd</a:t>
            </a:r>
            <a:r>
              <a:rPr lang="en-GB" smtClean="0"/>
              <a:t> December</a:t>
            </a:r>
          </a:p>
          <a:p>
            <a:pPr lvl="1" eaLnBrk="1" hangingPunct="1"/>
            <a:r>
              <a:rPr lang="en-GB" smtClean="0"/>
              <a:t>Early indication of possible  rather than probable storm</a:t>
            </a:r>
          </a:p>
          <a:p>
            <a:pPr eaLnBrk="1" hangingPunct="1"/>
            <a:r>
              <a:rPr lang="en-GB" smtClean="0"/>
              <a:t>Tuesday 3</a:t>
            </a:r>
            <a:r>
              <a:rPr lang="en-GB" baseline="30000" smtClean="0"/>
              <a:t>rd</a:t>
            </a:r>
            <a:r>
              <a:rPr lang="en-GB" smtClean="0"/>
              <a:t> December</a:t>
            </a:r>
          </a:p>
          <a:p>
            <a:pPr lvl="1" eaLnBrk="1" hangingPunct="1"/>
            <a:r>
              <a:rPr lang="en-GB" smtClean="0"/>
              <a:t>Storm becomes probable. Partners advised.</a:t>
            </a:r>
          </a:p>
          <a:p>
            <a:pPr eaLnBrk="1" hangingPunct="1"/>
            <a:r>
              <a:rPr lang="en-GB" smtClean="0"/>
              <a:t>Wednesday 4</a:t>
            </a:r>
            <a:r>
              <a:rPr lang="en-GB" baseline="30000" smtClean="0"/>
              <a:t>th</a:t>
            </a:r>
            <a:r>
              <a:rPr lang="en-GB" smtClean="0"/>
              <a:t> December</a:t>
            </a:r>
          </a:p>
          <a:p>
            <a:pPr lvl="1" eaLnBrk="1" hangingPunct="1"/>
            <a:r>
              <a:rPr lang="en-GB" smtClean="0"/>
              <a:t>Forecast  tide heights for a significant storm.</a:t>
            </a:r>
          </a:p>
          <a:p>
            <a:pPr lvl="1" eaLnBrk="1" hangingPunct="1"/>
            <a:r>
              <a:rPr lang="en-GB" smtClean="0"/>
              <a:t>SCGs formed in Norfolk, Suffolk &amp; Essex </a:t>
            </a:r>
          </a:p>
          <a:p>
            <a:pPr eaLnBrk="1" hangingPunct="1"/>
            <a:r>
              <a:rPr lang="en-GB" smtClean="0"/>
              <a:t>Thursday 5</a:t>
            </a:r>
            <a:r>
              <a:rPr lang="en-GB" baseline="30000" smtClean="0"/>
              <a:t>th</a:t>
            </a:r>
            <a:r>
              <a:rPr lang="en-GB" smtClean="0"/>
              <a:t> December</a:t>
            </a:r>
          </a:p>
          <a:p>
            <a:pPr lvl="1" eaLnBrk="1" hangingPunct="1"/>
            <a:r>
              <a:rPr lang="en-GB" smtClean="0"/>
              <a:t>Severe Flood Warnings issued at 0530hrs</a:t>
            </a:r>
          </a:p>
          <a:p>
            <a:pPr lvl="1" eaLnBrk="1" hangingPunct="1"/>
            <a:r>
              <a:rPr lang="en-GB" smtClean="0"/>
              <a:t>Tide arrives in Wells next the Sea at 1915hrs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Gearing up and working with our partners</a:t>
            </a:r>
            <a:endParaRPr lang="en-GB" dirty="0"/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Monday</a:t>
            </a:r>
          </a:p>
          <a:p>
            <a:pPr lvl="1" eaLnBrk="1" hangingPunct="1"/>
            <a:r>
              <a:rPr lang="en-GB" smtClean="0"/>
              <a:t>Assessing our resources</a:t>
            </a:r>
          </a:p>
          <a:p>
            <a:pPr lvl="1" eaLnBrk="1" hangingPunct="1"/>
            <a:r>
              <a:rPr lang="en-GB" smtClean="0"/>
              <a:t>Informal contact with LRF duty officers</a:t>
            </a:r>
          </a:p>
          <a:p>
            <a:pPr eaLnBrk="1" hangingPunct="1"/>
            <a:r>
              <a:rPr lang="en-GB" smtClean="0"/>
              <a:t>Tuesday</a:t>
            </a:r>
          </a:p>
          <a:p>
            <a:pPr lvl="1" eaLnBrk="1" hangingPunct="1"/>
            <a:r>
              <a:rPr lang="en-GB" smtClean="0"/>
              <a:t>Formal contact with all 3 LRF</a:t>
            </a:r>
          </a:p>
          <a:p>
            <a:pPr lvl="1" eaLnBrk="1" hangingPunct="1"/>
            <a:r>
              <a:rPr lang="en-GB" smtClean="0"/>
              <a:t>RED Telecon</a:t>
            </a:r>
          </a:p>
          <a:p>
            <a:pPr eaLnBrk="1" hangingPunct="1"/>
            <a:r>
              <a:rPr lang="en-GB" smtClean="0"/>
              <a:t>Wednesday</a:t>
            </a:r>
          </a:p>
          <a:p>
            <a:pPr lvl="1" eaLnBrk="1" hangingPunct="1"/>
            <a:r>
              <a:rPr lang="en-GB" smtClean="0"/>
              <a:t>Deterministic predictions for a significant tide</a:t>
            </a:r>
          </a:p>
          <a:p>
            <a:pPr lvl="1" eaLnBrk="1" hangingPunct="1"/>
            <a:r>
              <a:rPr lang="en-GB" smtClean="0"/>
              <a:t>Request SCG in each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Formal Liaison Via SCG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Provision of liaison officers to all three Golds</a:t>
            </a:r>
          </a:p>
          <a:p>
            <a:r>
              <a:rPr lang="en-GB" smtClean="0"/>
              <a:t>Provision of storm forecast</a:t>
            </a:r>
          </a:p>
          <a:p>
            <a:r>
              <a:rPr lang="en-GB" smtClean="0"/>
              <a:t>Identification of areas at risk </a:t>
            </a:r>
          </a:p>
          <a:p>
            <a:r>
              <a:rPr lang="en-GB" smtClean="0"/>
              <a:t>Statistics on flooding (e.g. numbers at risk)</a:t>
            </a:r>
          </a:p>
          <a:p>
            <a:r>
              <a:rPr lang="en-GB" smtClean="0"/>
              <a:t>Interpretation of forecast and prediction of impacts</a:t>
            </a:r>
          </a:p>
          <a:p>
            <a:r>
              <a:rPr lang="en-GB" smtClean="0"/>
              <a:t>Maps</a:t>
            </a:r>
          </a:p>
          <a:p>
            <a:r>
              <a:rPr lang="en-GB" smtClean="0"/>
              <a:t>Flood Warnings and Severe Flood Warnings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mtClean="0"/>
              <a:t>UNCLASSIFIED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AC7F421-ADFA-4D88-8285-32B945A4429F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 rot="21168766">
            <a:off x="6027253" y="553934"/>
            <a:ext cx="1223963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5 COBR meetings</a:t>
            </a:r>
          </a:p>
        </p:txBody>
      </p:sp>
      <p:sp>
        <p:nvSpPr>
          <p:cNvPr id="8" name="TextBox 7"/>
          <p:cNvSpPr txBox="1"/>
          <p:nvPr/>
        </p:nvSpPr>
        <p:spPr>
          <a:xfrm rot="21070513">
            <a:off x="7378700" y="1952625"/>
            <a:ext cx="17907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15 Strategic Co-ordinating Groups (GOLD) 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8388" y="5229225"/>
            <a:ext cx="22590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15 Strategic Management Team meetings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413" y="5229225"/>
            <a:ext cx="27352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14 National Operations Incident Management Team meetings</a:t>
            </a:r>
          </a:p>
        </p:txBody>
      </p:sp>
      <p:sp>
        <p:nvSpPr>
          <p:cNvPr id="12" name="TextBox 11"/>
          <p:cNvSpPr txBox="1"/>
          <p:nvPr/>
        </p:nvSpPr>
        <p:spPr>
          <a:xfrm rot="21256698">
            <a:off x="6408738" y="4973638"/>
            <a:ext cx="2130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/>
                <a:cs typeface="+mn-cs"/>
              </a:rPr>
              <a:t>3000 Environment Agency staff involved</a:t>
            </a:r>
          </a:p>
        </p:txBody>
      </p:sp>
      <p:sp>
        <p:nvSpPr>
          <p:cNvPr id="13" name="TextBox 12"/>
          <p:cNvSpPr txBox="1"/>
          <p:nvPr/>
        </p:nvSpPr>
        <p:spPr>
          <a:xfrm rot="19810842">
            <a:off x="7024688" y="3789363"/>
            <a:ext cx="1981200" cy="922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Response </a:t>
            </a:r>
            <a:b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Coordinating Groups</a:t>
            </a:r>
          </a:p>
        </p:txBody>
      </p:sp>
      <p:sp>
        <p:nvSpPr>
          <p:cNvPr id="10" name="TextBox 9"/>
          <p:cNvSpPr txBox="1"/>
          <p:nvPr/>
        </p:nvSpPr>
        <p:spPr>
          <a:xfrm rot="1196388">
            <a:off x="6149975" y="3170238"/>
            <a:ext cx="15541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64 severe flood warnings issued at peak</a:t>
            </a:r>
          </a:p>
        </p:txBody>
      </p:sp>
      <p:pic>
        <p:nvPicPr>
          <p:cNvPr id="24587" name="Picture 2" descr="http://farm6.staticflickr.com/5494/11252286466_81ffe87083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620713"/>
            <a:ext cx="560387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20809542">
            <a:off x="6135688" y="1730375"/>
            <a:ext cx="1554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+mn-cs"/>
              </a:rPr>
              <a:t>19 incident rooms opened</a:t>
            </a:r>
          </a:p>
        </p:txBody>
      </p:sp>
      <p:sp>
        <p:nvSpPr>
          <p:cNvPr id="16" name="TextBox 15"/>
          <p:cNvSpPr txBox="1"/>
          <p:nvPr/>
        </p:nvSpPr>
        <p:spPr>
          <a:xfrm rot="21168766">
            <a:off x="7348538" y="566738"/>
            <a:ext cx="1455737" cy="10779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/>
                <a:cs typeface="+mn-cs"/>
              </a:rPr>
              <a:t>43000 flood warnings issued in 1 hour  (6 Dec)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N 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 rot="5400000">
            <a:off x="3886994" y="-207169"/>
            <a:ext cx="865188" cy="1800225"/>
          </a:xfrm>
          <a:prstGeom prst="wedgeRoundRectCallout">
            <a:avLst>
              <a:gd name="adj1" fmla="val -58824"/>
              <a:gd name="adj2" fmla="val 99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Leith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 T-3:44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Scarborough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 T-2:14</a:t>
            </a:r>
          </a:p>
        </p:txBody>
      </p:sp>
      <p:sp>
        <p:nvSpPr>
          <p:cNvPr id="25604" name="AutoShape 7"/>
          <p:cNvSpPr>
            <a:spLocks noChangeArrowheads="1"/>
          </p:cNvSpPr>
          <p:nvPr/>
        </p:nvSpPr>
        <p:spPr bwMode="auto">
          <a:xfrm>
            <a:off x="3059113" y="1412875"/>
            <a:ext cx="1873250" cy="609600"/>
          </a:xfrm>
          <a:prstGeom prst="wedgeRoundRectCallout">
            <a:avLst>
              <a:gd name="adj1" fmla="val -62204"/>
              <a:gd name="adj2" fmla="val 88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Immingham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T-0:26</a:t>
            </a:r>
          </a:p>
        </p:txBody>
      </p:sp>
      <p:sp>
        <p:nvSpPr>
          <p:cNvPr id="25605" name="AutoShape 8"/>
          <p:cNvSpPr>
            <a:spLocks noChangeArrowheads="1"/>
          </p:cNvSpPr>
          <p:nvPr/>
        </p:nvSpPr>
        <p:spPr bwMode="auto">
          <a:xfrm>
            <a:off x="3419475" y="3789363"/>
            <a:ext cx="1081088" cy="609600"/>
          </a:xfrm>
          <a:prstGeom prst="wedgeRoundRectCallout">
            <a:avLst>
              <a:gd name="adj1" fmla="val -44713"/>
              <a:gd name="adj2" fmla="val 5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Boston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T – 0:18</a:t>
            </a:r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4932363" y="3429000"/>
            <a:ext cx="1727200" cy="720725"/>
          </a:xfrm>
          <a:prstGeom prst="wedgeRoundRectCallout">
            <a:avLst>
              <a:gd name="adj1" fmla="val -74264"/>
              <a:gd name="adj2" fmla="val 114977"/>
              <a:gd name="adj3" fmla="val 16667"/>
            </a:avLst>
          </a:prstGeom>
          <a:solidFill>
            <a:srgbClr val="F640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Hunstanton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T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0000 hrs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372225" y="6921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Tidal Timings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Norfo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1187450" y="620713"/>
            <a:ext cx="1490663" cy="609600"/>
          </a:xfrm>
          <a:prstGeom prst="wedgeRoundRectCallout">
            <a:avLst>
              <a:gd name="adj1" fmla="val -13560"/>
              <a:gd name="adj2" fmla="val 84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rgbClr val="FFFF00"/>
                </a:solidFill>
                <a:latin typeface="Calibri" pitchFamily="34" charset="0"/>
              </a:rPr>
              <a:t>00:00 </a:t>
            </a:r>
          </a:p>
          <a:p>
            <a:pPr algn="ctr"/>
            <a:r>
              <a:rPr lang="en-GB">
                <a:solidFill>
                  <a:srgbClr val="FFFF00"/>
                </a:solidFill>
                <a:latin typeface="Calibri" pitchFamily="34" charset="0"/>
              </a:rPr>
              <a:t>Hunstanton</a:t>
            </a: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5940425" y="404813"/>
            <a:ext cx="1079500" cy="609600"/>
          </a:xfrm>
          <a:prstGeom prst="wedgeRoundRectCallout">
            <a:avLst>
              <a:gd name="adj1" fmla="val -80556"/>
              <a:gd name="adj2" fmla="val 97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00:10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Cromer</a:t>
            </a:r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3419475" y="404813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00:17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Wells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827088" y="2060575"/>
            <a:ext cx="1563687" cy="609600"/>
          </a:xfrm>
          <a:prstGeom prst="wedgeRoundRectCallout">
            <a:avLst>
              <a:gd name="adj1" fmla="val -14966"/>
              <a:gd name="adj2" fmla="val 1009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00:04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King’s Lynn</a:t>
            </a:r>
          </a:p>
        </p:txBody>
      </p:sp>
      <p:sp>
        <p:nvSpPr>
          <p:cNvPr id="26631" name="AutoShape 9"/>
          <p:cNvSpPr>
            <a:spLocks noChangeArrowheads="1"/>
          </p:cNvSpPr>
          <p:nvPr/>
        </p:nvSpPr>
        <p:spPr bwMode="auto">
          <a:xfrm>
            <a:off x="7380288" y="2060575"/>
            <a:ext cx="1419225" cy="609600"/>
          </a:xfrm>
          <a:prstGeom prst="wedgeRoundRectCallout">
            <a:avLst>
              <a:gd name="adj1" fmla="val -39931"/>
              <a:gd name="adj2" fmla="val 132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00:49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Winterton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87450" y="3644900"/>
            <a:ext cx="1130300" cy="609600"/>
          </a:xfrm>
          <a:prstGeom prst="wedgeRoundRectCallout">
            <a:avLst>
              <a:gd name="adj1" fmla="val -36951"/>
              <a:gd name="adj2" fmla="val 1033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02:03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Denver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7667625" y="2852738"/>
            <a:ext cx="1476375" cy="1009650"/>
          </a:xfrm>
          <a:prstGeom prst="wedgeRoundRectCallout">
            <a:avLst>
              <a:gd name="adj1" fmla="val -49773"/>
              <a:gd name="adj2" fmla="val 62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02:39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GT. Yarmouth</a:t>
            </a:r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>
            <a:off x="8027988" y="5084763"/>
            <a:ext cx="914400" cy="609600"/>
          </a:xfrm>
          <a:prstGeom prst="wedgeRoundRectCallout">
            <a:avLst>
              <a:gd name="adj1" fmla="val -77954"/>
              <a:gd name="adj2" fmla="val -68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03:04</a:t>
            </a:r>
          </a:p>
        </p:txBody>
      </p:sp>
      <p:sp>
        <p:nvSpPr>
          <p:cNvPr id="26635" name="AutoShape 13"/>
          <p:cNvSpPr>
            <a:spLocks noChangeArrowheads="1"/>
          </p:cNvSpPr>
          <p:nvPr/>
        </p:nvSpPr>
        <p:spPr bwMode="auto">
          <a:xfrm>
            <a:off x="7885113" y="5734050"/>
            <a:ext cx="914400" cy="609600"/>
          </a:xfrm>
          <a:prstGeom prst="wedgeRoundRectCallout">
            <a:avLst>
              <a:gd name="adj1" fmla="val -90278"/>
              <a:gd name="adj2" fmla="val 23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03:39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4333875" y="4475163"/>
            <a:ext cx="1246188" cy="609600"/>
          </a:xfrm>
          <a:prstGeom prst="wedgeRoundRectCallout">
            <a:avLst>
              <a:gd name="adj1" fmla="val 96356"/>
              <a:gd name="adj2" fmla="val -131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05:44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Brundall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397625" y="3862388"/>
            <a:ext cx="914400" cy="612775"/>
          </a:xfrm>
          <a:prstGeom prst="wedgeRoundRectCallout">
            <a:avLst>
              <a:gd name="adj1" fmla="val -3373"/>
              <a:gd name="adj2" fmla="val -79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03:36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Acle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580063" y="1844675"/>
            <a:ext cx="1079500" cy="576263"/>
          </a:xfrm>
          <a:prstGeom prst="wedgeRectCallout">
            <a:avLst>
              <a:gd name="adj1" fmla="val 50383"/>
              <a:gd name="adj2" fmla="val 99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</a:rPr>
              <a:t>07:23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rgbClr val="FFFF00"/>
                </a:solidFill>
              </a:rPr>
              <a:t>Stalham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68313" y="1014413"/>
            <a:ext cx="7416800" cy="2630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088" y="5734050"/>
            <a:ext cx="2592387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Tidal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FCC DRAFT">
  <a:themeElements>
    <a:clrScheme name="EA">
      <a:dk1>
        <a:srgbClr val="034B89"/>
      </a:dk1>
      <a:lt1>
        <a:srgbClr val="FFFFFF"/>
      </a:lt1>
      <a:dk2>
        <a:srgbClr val="000000"/>
      </a:dk2>
      <a:lt2>
        <a:srgbClr val="0177BA"/>
      </a:lt2>
      <a:accent1>
        <a:srgbClr val="6E942C"/>
      </a:accent1>
      <a:accent2>
        <a:srgbClr val="034B89"/>
      </a:accent2>
      <a:accent3>
        <a:srgbClr val="820053"/>
      </a:accent3>
      <a:accent4>
        <a:srgbClr val="D95F15"/>
      </a:accent4>
      <a:accent5>
        <a:srgbClr val="D21034"/>
      </a:accent5>
      <a:accent6>
        <a:srgbClr val="B2C326"/>
      </a:accent6>
      <a:hlink>
        <a:srgbClr val="034B89"/>
      </a:hlink>
      <a:folHlink>
        <a:srgbClr val="6E942C"/>
      </a:folHlink>
    </a:clrScheme>
    <a:fontScheme name="Environment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">
    <a:dk1>
      <a:srgbClr val="034B89"/>
    </a:dk1>
    <a:lt1>
      <a:srgbClr val="FFFFFF"/>
    </a:lt1>
    <a:dk2>
      <a:srgbClr val="000000"/>
    </a:dk2>
    <a:lt2>
      <a:srgbClr val="0177BA"/>
    </a:lt2>
    <a:accent1>
      <a:srgbClr val="6E942C"/>
    </a:accent1>
    <a:accent2>
      <a:srgbClr val="034B89"/>
    </a:accent2>
    <a:accent3>
      <a:srgbClr val="820053"/>
    </a:accent3>
    <a:accent4>
      <a:srgbClr val="D95F15"/>
    </a:accent4>
    <a:accent5>
      <a:srgbClr val="D21034"/>
    </a:accent5>
    <a:accent6>
      <a:srgbClr val="B2C326"/>
    </a:accent6>
    <a:hlink>
      <a:srgbClr val="034B89"/>
    </a:hlink>
    <a:folHlink>
      <a:srgbClr val="6E942C"/>
    </a:folHlink>
  </a:clrScheme>
</a:themeOverride>
</file>

<file path=ppt/theme/themeOverride2.xml><?xml version="1.0" encoding="utf-8"?>
<a:themeOverride xmlns:a="http://schemas.openxmlformats.org/drawingml/2006/main">
  <a:clrScheme name="EA">
    <a:dk1>
      <a:srgbClr val="034B89"/>
    </a:dk1>
    <a:lt1>
      <a:srgbClr val="FFFFFF"/>
    </a:lt1>
    <a:dk2>
      <a:srgbClr val="000000"/>
    </a:dk2>
    <a:lt2>
      <a:srgbClr val="0177BA"/>
    </a:lt2>
    <a:accent1>
      <a:srgbClr val="6E942C"/>
    </a:accent1>
    <a:accent2>
      <a:srgbClr val="034B89"/>
    </a:accent2>
    <a:accent3>
      <a:srgbClr val="820053"/>
    </a:accent3>
    <a:accent4>
      <a:srgbClr val="D95F15"/>
    </a:accent4>
    <a:accent5>
      <a:srgbClr val="D21034"/>
    </a:accent5>
    <a:accent6>
      <a:srgbClr val="B2C326"/>
    </a:accent6>
    <a:hlink>
      <a:srgbClr val="034B89"/>
    </a:hlink>
    <a:folHlink>
      <a:srgbClr val="6E942C"/>
    </a:folHlink>
  </a:clrScheme>
</a:themeOverride>
</file>

<file path=ppt/theme/themeOverride3.xml><?xml version="1.0" encoding="utf-8"?>
<a:themeOverride xmlns:a="http://schemas.openxmlformats.org/drawingml/2006/main">
  <a:clrScheme name="EA">
    <a:dk1>
      <a:srgbClr val="034B89"/>
    </a:dk1>
    <a:lt1>
      <a:srgbClr val="FFFFFF"/>
    </a:lt1>
    <a:dk2>
      <a:srgbClr val="000000"/>
    </a:dk2>
    <a:lt2>
      <a:srgbClr val="0177BA"/>
    </a:lt2>
    <a:accent1>
      <a:srgbClr val="6E942C"/>
    </a:accent1>
    <a:accent2>
      <a:srgbClr val="034B89"/>
    </a:accent2>
    <a:accent3>
      <a:srgbClr val="820053"/>
    </a:accent3>
    <a:accent4>
      <a:srgbClr val="D95F15"/>
    </a:accent4>
    <a:accent5>
      <a:srgbClr val="D21034"/>
    </a:accent5>
    <a:accent6>
      <a:srgbClr val="B2C326"/>
    </a:accent6>
    <a:hlink>
      <a:srgbClr val="034B89"/>
    </a:hlink>
    <a:folHlink>
      <a:srgbClr val="6E942C"/>
    </a:folHlink>
  </a:clrScheme>
</a:themeOverride>
</file>

<file path=ppt/theme/themeOverride4.xml><?xml version="1.0" encoding="utf-8"?>
<a:themeOverride xmlns:a="http://schemas.openxmlformats.org/drawingml/2006/main">
  <a:clrScheme name="EA">
    <a:dk1>
      <a:srgbClr val="034B89"/>
    </a:dk1>
    <a:lt1>
      <a:srgbClr val="FFFFFF"/>
    </a:lt1>
    <a:dk2>
      <a:srgbClr val="000000"/>
    </a:dk2>
    <a:lt2>
      <a:srgbClr val="0177BA"/>
    </a:lt2>
    <a:accent1>
      <a:srgbClr val="6E942C"/>
    </a:accent1>
    <a:accent2>
      <a:srgbClr val="034B89"/>
    </a:accent2>
    <a:accent3>
      <a:srgbClr val="820053"/>
    </a:accent3>
    <a:accent4>
      <a:srgbClr val="D95F15"/>
    </a:accent4>
    <a:accent5>
      <a:srgbClr val="D21034"/>
    </a:accent5>
    <a:accent6>
      <a:srgbClr val="B2C326"/>
    </a:accent6>
    <a:hlink>
      <a:srgbClr val="034B89"/>
    </a:hlink>
    <a:folHlink>
      <a:srgbClr val="6E942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RFCC DRAFT</Template>
  <TotalTime>927</TotalTime>
  <Words>1065</Words>
  <Application>Microsoft Office PowerPoint</Application>
  <PresentationFormat>On-screen Show (4:3)</PresentationFormat>
  <Paragraphs>322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 for RFCC DRAFT</vt:lpstr>
      <vt:lpstr>Slide 1</vt:lpstr>
      <vt:lpstr>December 2013 tidal surge</vt:lpstr>
      <vt:lpstr>Slide 3</vt:lpstr>
      <vt:lpstr>Early indication of the storm</vt:lpstr>
      <vt:lpstr>Gearing up and working with our partners</vt:lpstr>
      <vt:lpstr>Formal Liaison Via SCG</vt:lpstr>
      <vt:lpstr>Slide 7</vt:lpstr>
      <vt:lpstr>Slide 8</vt:lpstr>
      <vt:lpstr>Slide 9</vt:lpstr>
      <vt:lpstr>Slide 10</vt:lpstr>
      <vt:lpstr>Slide 11</vt:lpstr>
      <vt:lpstr>Slide 12</vt:lpstr>
      <vt:lpstr>The event</vt:lpstr>
      <vt:lpstr>Slide 14</vt:lpstr>
      <vt:lpstr>Preparing the operational response</vt:lpstr>
      <vt:lpstr>Impacts of the event</vt:lpstr>
      <vt:lpstr>Essex Impacts - Hullbridge</vt:lpstr>
      <vt:lpstr>Essex Impacts-East Mersea</vt:lpstr>
      <vt:lpstr>Slide 19</vt:lpstr>
      <vt:lpstr>Comparative Tide Heights</vt:lpstr>
      <vt:lpstr>Essex Property Flooded Numbers</vt:lpstr>
      <vt:lpstr>Property Flooded Numbers – Summary </vt:lpstr>
      <vt:lpstr>Prioritising the repairs</vt:lpstr>
      <vt:lpstr>Undertaking repairs </vt:lpstr>
      <vt:lpstr>Strategic decisions on intervention</vt:lpstr>
      <vt:lpstr>Feedback: Gold Controls and media</vt:lpstr>
      <vt:lpstr>Happy to take any questions</vt:lpstr>
    </vt:vector>
  </TitlesOfParts>
  <Company>Environment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acapon</dc:creator>
  <cp:lastModifiedBy>jelindsay</cp:lastModifiedBy>
  <cp:revision>84</cp:revision>
  <dcterms:created xsi:type="dcterms:W3CDTF">2013-12-30T10:17:47Z</dcterms:created>
  <dcterms:modified xsi:type="dcterms:W3CDTF">2014-02-20T18:09:57Z</dcterms:modified>
</cp:coreProperties>
</file>